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363" r:id="rId2"/>
    <p:sldId id="1364" r:id="rId3"/>
    <p:sldId id="2083" r:id="rId4"/>
    <p:sldId id="4051" r:id="rId5"/>
    <p:sldId id="4053" r:id="rId6"/>
    <p:sldId id="4046" r:id="rId7"/>
    <p:sldId id="4058" r:id="rId8"/>
    <p:sldId id="2097" r:id="rId9"/>
    <p:sldId id="4069" r:id="rId10"/>
    <p:sldId id="4068" r:id="rId11"/>
    <p:sldId id="4055" r:id="rId12"/>
    <p:sldId id="4056" r:id="rId13"/>
    <p:sldId id="292" r:id="rId14"/>
    <p:sldId id="568" r:id="rId15"/>
    <p:sldId id="4061" r:id="rId16"/>
    <p:sldId id="4062" r:id="rId17"/>
    <p:sldId id="4063" r:id="rId18"/>
    <p:sldId id="4064" r:id="rId19"/>
    <p:sldId id="4065" r:id="rId20"/>
    <p:sldId id="4066" r:id="rId21"/>
    <p:sldId id="4067" r:id="rId22"/>
    <p:sldId id="4054" r:id="rId23"/>
    <p:sldId id="4060" r:id="rId24"/>
    <p:sldId id="4059" r:id="rId25"/>
    <p:sldId id="2069" r:id="rId26"/>
    <p:sldId id="4050" r:id="rId27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709" userDrawn="1">
          <p15:clr>
            <a:srgbClr val="A4A3A4"/>
          </p15:clr>
        </p15:guide>
        <p15:guide id="15" pos="5556" userDrawn="1">
          <p15:clr>
            <a:srgbClr val="A4A3A4"/>
          </p15:clr>
        </p15:guide>
        <p15:guide id="16" pos="4059" userDrawn="1">
          <p15:clr>
            <a:srgbClr val="A4A3A4"/>
          </p15:clr>
        </p15:guide>
        <p15:guide id="17" pos="162" userDrawn="1">
          <p15:clr>
            <a:srgbClr val="A4A3A4"/>
          </p15:clr>
        </p15:guide>
        <p15:guide id="18" pos="878" userDrawn="1">
          <p15:clr>
            <a:srgbClr val="A4A3A4"/>
          </p15:clr>
        </p15:guide>
        <p15:guide id="19" pos="249" userDrawn="1">
          <p15:clr>
            <a:srgbClr val="A4A3A4"/>
          </p15:clr>
        </p15:guide>
        <p15:guide id="20" orient="horz" pos="799" userDrawn="1">
          <p15:clr>
            <a:srgbClr val="A4A3A4"/>
          </p15:clr>
        </p15:guide>
        <p15:guide id="21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홍섭" initials="문홍" lastIdx="0" clrIdx="0">
    <p:extLst>
      <p:ext uri="{19B8F6BF-5375-455C-9EA6-DF929625EA0E}">
        <p15:presenceInfo xmlns:p15="http://schemas.microsoft.com/office/powerpoint/2012/main" userId="6aebfee8ff5962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F9E1"/>
    <a:srgbClr val="F0D874"/>
    <a:srgbClr val="E8C42C"/>
    <a:srgbClr val="FAFED6"/>
    <a:srgbClr val="FFFF00"/>
    <a:srgbClr val="E6E6E6"/>
    <a:srgbClr val="15C4F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430" autoAdjust="0"/>
  </p:normalViewPr>
  <p:slideViewPr>
    <p:cSldViewPr>
      <p:cViewPr varScale="1">
        <p:scale>
          <a:sx n="97" d="100"/>
          <a:sy n="97" d="100"/>
        </p:scale>
        <p:origin x="456" y="78"/>
      </p:cViewPr>
      <p:guideLst>
        <p:guide orient="horz" pos="709"/>
        <p:guide pos="5556"/>
        <p:guide pos="4059"/>
        <p:guide pos="162"/>
        <p:guide pos="878"/>
        <p:guide pos="249"/>
        <p:guide orient="horz" pos="799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254" y="58"/>
      </p:cViewPr>
      <p:guideLst>
        <p:guide orient="horz" pos="3127"/>
        <p:guide pos="2141"/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B7163983-40AC-420C-BF6A-E5939B160A53}" type="datetimeFigureOut">
              <a:rPr lang="ko-KR" altLang="en-US" smtClean="0"/>
              <a:pPr/>
              <a:t>2021-04-06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4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80F88CEE-637F-45BE-B763-B6C49B46EE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647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C50DBCBC-AE01-4F98-B4E5-BE5BF8A4C28E}" type="datetimeFigureOut">
              <a:rPr lang="ko-KR" altLang="en-US" smtClean="0"/>
              <a:pPr/>
              <a:t>2021-04-06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8C71C19-8FE1-41F5-B9CE-DAECECD387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57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290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A37C-5135-441E-921E-C2611D0176BC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053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71C19-8FE1-41F5-B9CE-DAECECD3877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947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71C19-8FE1-41F5-B9CE-DAECECD3877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61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71C19-8FE1-41F5-B9CE-DAECECD3877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61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290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단톡방</a:t>
            </a:r>
            <a:r>
              <a:rPr lang="ko-KR" altLang="en-US" dirty="0"/>
              <a:t> 가입하여 질문 등록 및 토론 활용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A37C-5135-441E-921E-C2611D0176BC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05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080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080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99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99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99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71C19-8FE1-41F5-B9CE-DAECECD3877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61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71C19-8FE1-41F5-B9CE-DAECECD3877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72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ED9D1C7-9F3F-4911-B0AE-2C76D4FF6F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518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880F5-E127-431C-B330-B024132CB465}"/>
              </a:ext>
            </a:extLst>
          </p:cNvPr>
          <p:cNvSpPr txBox="1"/>
          <p:nvPr userDrawn="1"/>
        </p:nvSpPr>
        <p:spPr>
          <a:xfrm>
            <a:off x="77694" y="188640"/>
            <a:ext cx="389850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ko-KR" altLang="en-US" sz="1600" b="1">
                <a:solidFill>
                  <a:schemeClr val="bg1"/>
                </a:solidFill>
                <a:latin typeface="+mn-ea"/>
              </a:rPr>
              <a:t>★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36519-A8FE-4D58-A994-5BF5456BA492}"/>
              </a:ext>
            </a:extLst>
          </p:cNvPr>
          <p:cNvSpPr txBox="1"/>
          <p:nvPr userDrawn="1"/>
        </p:nvSpPr>
        <p:spPr>
          <a:xfrm>
            <a:off x="1259632" y="642174"/>
            <a:ext cx="389850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ko-KR" altLang="en-US" sz="1600" b="1">
                <a:solidFill>
                  <a:srgbClr val="FFFF00"/>
                </a:solidFill>
                <a:latin typeface="+mn-ea"/>
              </a:rPr>
              <a:t>★</a:t>
            </a:r>
            <a:endParaRPr lang="ko-KR" altLang="en-US" sz="16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80962-66C2-4C4D-944F-0216BD2865B0}"/>
              </a:ext>
            </a:extLst>
          </p:cNvPr>
          <p:cNvSpPr txBox="1"/>
          <p:nvPr userDrawn="1"/>
        </p:nvSpPr>
        <p:spPr>
          <a:xfrm>
            <a:off x="1907704" y="1196752"/>
            <a:ext cx="389850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ko-KR" altLang="en-US" sz="1600" b="1">
                <a:solidFill>
                  <a:schemeClr val="bg1"/>
                </a:solidFill>
                <a:latin typeface="+mn-ea"/>
              </a:rPr>
              <a:t>★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4F0C4-0CB4-4EA3-B20F-B9CB820213A4}"/>
              </a:ext>
            </a:extLst>
          </p:cNvPr>
          <p:cNvSpPr txBox="1"/>
          <p:nvPr userDrawn="1"/>
        </p:nvSpPr>
        <p:spPr>
          <a:xfrm>
            <a:off x="725766" y="1866310"/>
            <a:ext cx="389850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ko-KR" altLang="en-US" sz="1600" b="1">
                <a:solidFill>
                  <a:schemeClr val="bg1"/>
                </a:solidFill>
                <a:latin typeface="+mn-ea"/>
              </a:rPr>
              <a:t>★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DAE289E-7160-474C-AF86-EA55F8BB3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1575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직각 삼각형 2">
            <a:extLst>
              <a:ext uri="{FF2B5EF4-FFF2-40B4-BE49-F238E27FC236}">
                <a16:creationId xmlns:a16="http://schemas.microsoft.com/office/drawing/2014/main" id="{C843F21B-2A9E-4563-AA4B-1C03D7CD5146}"/>
              </a:ext>
            </a:extLst>
          </p:cNvPr>
          <p:cNvSpPr/>
          <p:nvPr userDrawn="1"/>
        </p:nvSpPr>
        <p:spPr>
          <a:xfrm flipH="1">
            <a:off x="7236296" y="5877272"/>
            <a:ext cx="1909152" cy="982284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5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24801" b="3170"/>
          <a:stretch/>
        </p:blipFill>
        <p:spPr bwMode="auto">
          <a:xfrm>
            <a:off x="0" y="-14514"/>
            <a:ext cx="9144000" cy="55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연결선 7"/>
          <p:cNvCxnSpPr/>
          <p:nvPr userDrawn="1"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123440" y="6644106"/>
            <a:ext cx="889200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2">
            <a:extLst>
              <a:ext uri="{FF2B5EF4-FFF2-40B4-BE49-F238E27FC236}">
                <a16:creationId xmlns:a16="http://schemas.microsoft.com/office/drawing/2014/main" id="{7689785F-DB75-4DE2-864F-C8F7A041EF00}"/>
              </a:ext>
            </a:extLst>
          </p:cNvPr>
          <p:cNvSpPr txBox="1">
            <a:spLocks/>
          </p:cNvSpPr>
          <p:nvPr userDrawn="1"/>
        </p:nvSpPr>
        <p:spPr>
          <a:xfrm>
            <a:off x="5652120" y="179404"/>
            <a:ext cx="3528392" cy="297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spc="-15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               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경남창원혁신데이터센터  </a:t>
            </a:r>
            <a:endParaRPr lang="ko-KR" altLang="en-US" sz="1600" b="1" spc="-15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11" name="슬라이드 번호 개체 틀 5">
            <a:extLst>
              <a:ext uri="{FF2B5EF4-FFF2-40B4-BE49-F238E27FC236}">
                <a16:creationId xmlns:a16="http://schemas.microsoft.com/office/drawing/2014/main" id="{575D953A-C638-4E7C-A595-278C19D9E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0326" y="6660128"/>
            <a:ext cx="648072" cy="144012"/>
          </a:xfrm>
          <a:prstGeom prst="rect">
            <a:avLst/>
          </a:prstGeom>
        </p:spPr>
        <p:txBody>
          <a:bodyPr tIns="0" bIns="0"/>
          <a:lstStyle>
            <a:lvl1pPr algn="ctr">
              <a:defRPr sz="1050"/>
            </a:lvl1pPr>
          </a:lstStyle>
          <a:p>
            <a:fld id="{4B63BFE2-AF48-4D84-AF88-6072D528DD7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-1" y="468205"/>
            <a:ext cx="9144001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-3559" y="6542507"/>
            <a:ext cx="9144001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923928" y="6589599"/>
            <a:ext cx="1008112" cy="176485"/>
          </a:xfrm>
          <a:prstGeom prst="rect">
            <a:avLst/>
          </a:prstGeom>
        </p:spPr>
        <p:txBody>
          <a:bodyPr/>
          <a:lstStyle>
            <a:lvl1pPr algn="ctr">
              <a:defRPr sz="923"/>
            </a:lvl1pPr>
          </a:lstStyle>
          <a:p>
            <a:fld id="{1B320765-07CC-4744-848A-409829F28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4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anchor="b">
            <a:normAutofit/>
          </a:bodyPr>
          <a:lstStyle>
            <a:lvl1pPr latinLnBrk="1">
              <a:defRPr lang="ko-KR" sz="27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1" y="1825625"/>
            <a:ext cx="3125815" cy="4351338"/>
          </a:xfrm>
        </p:spPr>
        <p:txBody>
          <a:bodyPr>
            <a:normAutofit/>
          </a:bodyPr>
          <a:lstStyle>
            <a:lvl1pPr marL="0" indent="0" latinLnBrk="1">
              <a:lnSpc>
                <a:spcPct val="150000"/>
              </a:lnSpc>
              <a:spcAft>
                <a:spcPts val="900"/>
              </a:spcAft>
              <a:buNone/>
              <a:defRPr lang="ko-KR" sz="1200">
                <a:solidFill>
                  <a:schemeClr val="bg1">
                    <a:lumMod val="50000"/>
                  </a:schemeClr>
                </a:solidFill>
              </a:defRPr>
            </a:lvl1pPr>
            <a:lvl2pPr latinLnBrk="1">
              <a:lnSpc>
                <a:spcPct val="150000"/>
              </a:lnSpc>
              <a:spcAft>
                <a:spcPts val="900"/>
              </a:spcAft>
              <a:defRPr lang="ko-KR" sz="1050">
                <a:solidFill>
                  <a:schemeClr val="bg1">
                    <a:lumMod val="50000"/>
                  </a:schemeClr>
                </a:solidFill>
              </a:defRPr>
            </a:lvl2pPr>
            <a:lvl3pPr latinLnBrk="1">
              <a:lnSpc>
                <a:spcPct val="150000"/>
              </a:lnSpc>
              <a:spcAft>
                <a:spcPts val="900"/>
              </a:spcAft>
              <a:defRPr lang="ko-KR" sz="900">
                <a:solidFill>
                  <a:schemeClr val="bg1">
                    <a:lumMod val="50000"/>
                  </a:schemeClr>
                </a:solidFill>
              </a:defRPr>
            </a:lvl3pPr>
            <a:lvl4pPr latinLnBrk="1">
              <a:lnSpc>
                <a:spcPct val="150000"/>
              </a:lnSpc>
              <a:spcAft>
                <a:spcPts val="900"/>
              </a:spcAft>
              <a:defRPr lang="ko-KR" sz="825">
                <a:solidFill>
                  <a:schemeClr val="bg1">
                    <a:lumMod val="50000"/>
                  </a:schemeClr>
                </a:solidFill>
              </a:defRPr>
            </a:lvl4pPr>
            <a:lvl5pPr latinLnBrk="1">
              <a:lnSpc>
                <a:spcPct val="150000"/>
              </a:lnSpc>
              <a:spcAft>
                <a:spcPts val="900"/>
              </a:spcAft>
              <a:defRPr lang="ko-KR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latinLnBrk="1"/>
            <a:r>
              <a:rPr lang="ko-KR" altLang="en-US"/>
              <a:t>마스터 텍스트 스타일을 편집합니다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8" name="사각형 7"/>
          <p:cNvSpPr/>
          <p:nvPr userDrawn="1"/>
        </p:nvSpPr>
        <p:spPr>
          <a:xfrm>
            <a:off x="0" y="0"/>
            <a:ext cx="9144000" cy="819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25084985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008238-2092-4FC7-8F8E-6888C5F5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2B664A0-819C-4687-8280-C7B8E6D6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064FD5-A790-4888-9E61-763FFC85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E8E5-F2B7-49AB-AC1C-EA5E898152B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33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>
            <a:extLst>
              <a:ext uri="{FF2B5EF4-FFF2-40B4-BE49-F238E27FC236}">
                <a16:creationId xmlns:a16="http://schemas.microsoft.com/office/drawing/2014/main" id="{BA0D3625-BF61-405D-AF59-FE2702D3E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47964" y="6597352"/>
            <a:ext cx="648072" cy="25993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4B63BFE2-AF48-4D84-AF88-6072D528DD7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1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5" r:id="rId4"/>
    <p:sldLayoutId id="2147483667" r:id="rId5"/>
    <p:sldLayoutId id="2147483668" r:id="rId6"/>
    <p:sldLayoutId id="2147483669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11" Type="http://schemas.openxmlformats.org/officeDocument/2006/relationships/image" Target="../media/image28.png"/><Relationship Id="rId5" Type="http://schemas.openxmlformats.org/officeDocument/2006/relationships/image" Target="../media/image23.emf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gnict@gnict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72E840B-8283-41BF-AAB7-D4B48EC37106}"/>
              </a:ext>
            </a:extLst>
          </p:cNvPr>
          <p:cNvGrpSpPr/>
          <p:nvPr/>
        </p:nvGrpSpPr>
        <p:grpSpPr>
          <a:xfrm>
            <a:off x="3338002" y="1488702"/>
            <a:ext cx="4824536" cy="932187"/>
            <a:chOff x="963472" y="1416693"/>
            <a:chExt cx="6992904" cy="992249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963472" y="1416693"/>
              <a:ext cx="6992904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1006741" y="2408942"/>
              <a:ext cx="694963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367854" y="853435"/>
            <a:ext cx="472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+mn-ea"/>
              </a:rPr>
              <a:t>2021</a:t>
            </a:r>
            <a:r>
              <a:rPr lang="ko-KR" altLang="en-US" sz="1600" b="1" dirty="0" smtClean="0">
                <a:latin typeface="+mn-ea"/>
              </a:rPr>
              <a:t>년 경남창원스마트산단 공모사업</a:t>
            </a:r>
            <a:endParaRPr lang="en-US" altLang="ko-KR" sz="1600" b="1" dirty="0" smtClean="0">
              <a:latin typeface="+mn-ea"/>
            </a:endParaRPr>
          </a:p>
          <a:p>
            <a:pPr algn="ctr"/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혁신데이터센터 구축사업 수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요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기업 모집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16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780928"/>
            <a:ext cx="53285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2021. 04. 0</a:t>
            </a:r>
            <a:r>
              <a:rPr lang="en-US" altLang="ko-KR" sz="1400" b="1" dirty="0">
                <a:latin typeface="+mn-ea"/>
              </a:rPr>
              <a:t>1</a:t>
            </a:r>
          </a:p>
          <a:p>
            <a:pPr algn="ctr"/>
            <a:endParaRPr lang="en-US" altLang="ko-KR" sz="1400" b="1" dirty="0">
              <a:latin typeface="+mn-ea"/>
            </a:endParaRPr>
          </a:p>
          <a:p>
            <a:r>
              <a:rPr lang="ko-KR" altLang="en-US" b="1" dirty="0" smtClean="0">
                <a:latin typeface="+mn-ea"/>
              </a:rPr>
              <a:t>전담기관 </a:t>
            </a:r>
            <a:r>
              <a:rPr lang="en-US" altLang="ko-KR" b="1" dirty="0" smtClean="0">
                <a:latin typeface="+mn-ea"/>
              </a:rPr>
              <a:t>: </a:t>
            </a:r>
            <a:r>
              <a:rPr lang="ko-KR" altLang="en-US" b="1" dirty="0" smtClean="0">
                <a:latin typeface="+mn-ea"/>
              </a:rPr>
              <a:t>한국산업단지공단</a:t>
            </a:r>
            <a:r>
              <a:rPr lang="en-US" altLang="ko-KR" b="1" dirty="0" smtClean="0">
                <a:latin typeface="+mn-ea"/>
              </a:rPr>
              <a:t>, </a:t>
            </a:r>
          </a:p>
          <a:p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             </a:t>
            </a:r>
            <a:r>
              <a:rPr lang="ko-KR" altLang="en-US" b="1" dirty="0" smtClean="0">
                <a:latin typeface="+mn-ea"/>
              </a:rPr>
              <a:t>경남창원스마트산단사업단</a:t>
            </a:r>
            <a:endParaRPr lang="en-US" altLang="ko-KR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주</a:t>
            </a:r>
            <a:r>
              <a:rPr lang="ko-KR" altLang="en-US" b="1" kern="0" spc="-38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관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기관 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: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아이웍스컨소시엄</a:t>
            </a:r>
            <a:endParaRPr lang="en-US" altLang="ko-KR" b="1" kern="0" spc="-38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참여기업 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: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창원대학교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태림산업㈜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              (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유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)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코아시스템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㈜사람과기술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엔포스㈜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             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코아정보기술㈜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문테크㈜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사이버문㈜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b="1" kern="0" spc="-38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            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다빈소프트㈜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㈜한국오픈솔루션</a:t>
            </a:r>
            <a:endParaRPr lang="en-US" altLang="ko-KR" b="1" kern="0" spc="-38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후원기관 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: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경상남도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창원시</a:t>
            </a:r>
            <a:r>
              <a:rPr lang="en-US" altLang="ko-KR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b="1" kern="0" spc="-38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창원산업진흥원</a:t>
            </a:r>
            <a:endParaRPr lang="en-US" altLang="ko-KR" b="1" kern="0" spc="-38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62880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클라우드 기반 혁신데이터센터 </a:t>
            </a:r>
            <a:endParaRPr lang="en-US" altLang="ko-KR" sz="2400" b="1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구축사업 </a:t>
            </a:r>
            <a:r>
              <a:rPr lang="ko-KR" altLang="en-US" sz="24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모집제안서</a:t>
            </a:r>
            <a:endParaRPr lang="en-US" altLang="ko-KR" sz="2400" b="1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31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연결선: 꺾임 46">
            <a:extLst>
              <a:ext uri="{FF2B5EF4-FFF2-40B4-BE49-F238E27FC236}">
                <a16:creationId xmlns:a16="http://schemas.microsoft.com/office/drawing/2014/main" id="{F076341C-652C-4AB2-BC7D-8C94283D73E0}"/>
              </a:ext>
            </a:extLst>
          </p:cNvPr>
          <p:cNvCxnSpPr>
            <a:cxnSpLocks/>
            <a:stCxn id="72" idx="0"/>
            <a:endCxn id="32" idx="2"/>
          </p:cNvCxnSpPr>
          <p:nvPr/>
        </p:nvCxnSpPr>
        <p:spPr>
          <a:xfrm rot="5400000" flipH="1" flipV="1">
            <a:off x="209513" y="4183592"/>
            <a:ext cx="3816520" cy="2984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673">
            <a:extLst>
              <a:ext uri="{FF2B5EF4-FFF2-40B4-BE49-F238E27FC236}">
                <a16:creationId xmlns:a16="http://schemas.microsoft.com/office/drawing/2014/main" id="{CBDFFDB9-A50D-4D66-BAD5-AC0F66E8DE68}"/>
              </a:ext>
            </a:extLst>
          </p:cNvPr>
          <p:cNvSpPr>
            <a:spLocks/>
          </p:cNvSpPr>
          <p:nvPr/>
        </p:nvSpPr>
        <p:spPr bwMode="auto">
          <a:xfrm flipH="1" flipV="1">
            <a:off x="193702" y="683185"/>
            <a:ext cx="8941320" cy="5968599"/>
          </a:xfrm>
          <a:custGeom>
            <a:avLst/>
            <a:gdLst>
              <a:gd name="T0" fmla="*/ 502 w 2617"/>
              <a:gd name="T1" fmla="*/ 2950 h 2953"/>
              <a:gd name="T2" fmla="*/ 0 w 2617"/>
              <a:gd name="T3" fmla="*/ 2952 h 2953"/>
              <a:gd name="T4" fmla="*/ 0 w 2617"/>
              <a:gd name="T5" fmla="*/ 1280 h 2953"/>
              <a:gd name="T6" fmla="*/ 2616 w 2617"/>
              <a:gd name="T7" fmla="*/ 0 h 2953"/>
              <a:gd name="T8" fmla="*/ 2393 w 2617"/>
              <a:gd name="T9" fmla="*/ 133 h 2953"/>
              <a:gd name="T10" fmla="*/ 2210 w 2617"/>
              <a:gd name="T11" fmla="*/ 248 h 2953"/>
              <a:gd name="T12" fmla="*/ 2003 w 2617"/>
              <a:gd name="T13" fmla="*/ 394 h 2953"/>
              <a:gd name="T14" fmla="*/ 1805 w 2617"/>
              <a:gd name="T15" fmla="*/ 546 h 2953"/>
              <a:gd name="T16" fmla="*/ 1512 w 2617"/>
              <a:gd name="T17" fmla="*/ 805 h 2953"/>
              <a:gd name="T18" fmla="*/ 1252 w 2617"/>
              <a:gd name="T19" fmla="*/ 1080 h 2953"/>
              <a:gd name="T20" fmla="*/ 1062 w 2617"/>
              <a:gd name="T21" fmla="*/ 1321 h 2953"/>
              <a:gd name="T22" fmla="*/ 899 w 2617"/>
              <a:gd name="T23" fmla="*/ 1569 h 2953"/>
              <a:gd name="T24" fmla="*/ 769 w 2617"/>
              <a:gd name="T25" fmla="*/ 1817 h 2953"/>
              <a:gd name="T26" fmla="*/ 674 w 2617"/>
              <a:gd name="T27" fmla="*/ 2044 h 2953"/>
              <a:gd name="T28" fmla="*/ 608 w 2617"/>
              <a:gd name="T29" fmla="*/ 2237 h 2953"/>
              <a:gd name="T30" fmla="*/ 549 w 2617"/>
              <a:gd name="T31" fmla="*/ 2475 h 2953"/>
              <a:gd name="T32" fmla="*/ 520 w 2617"/>
              <a:gd name="T33" fmla="*/ 2684 h 2953"/>
              <a:gd name="T34" fmla="*/ 502 w 2617"/>
              <a:gd name="T35" fmla="*/ 2950 h 2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17" h="2953">
                <a:moveTo>
                  <a:pt x="502" y="2950"/>
                </a:moveTo>
                <a:lnTo>
                  <a:pt x="0" y="2952"/>
                </a:lnTo>
                <a:lnTo>
                  <a:pt x="0" y="1280"/>
                </a:lnTo>
                <a:lnTo>
                  <a:pt x="2616" y="0"/>
                </a:lnTo>
                <a:lnTo>
                  <a:pt x="2393" y="133"/>
                </a:lnTo>
                <a:lnTo>
                  <a:pt x="2210" y="248"/>
                </a:lnTo>
                <a:lnTo>
                  <a:pt x="2003" y="394"/>
                </a:lnTo>
                <a:lnTo>
                  <a:pt x="1805" y="546"/>
                </a:lnTo>
                <a:lnTo>
                  <a:pt x="1512" y="805"/>
                </a:lnTo>
                <a:lnTo>
                  <a:pt x="1252" y="1080"/>
                </a:lnTo>
                <a:lnTo>
                  <a:pt x="1062" y="1321"/>
                </a:lnTo>
                <a:lnTo>
                  <a:pt x="899" y="1569"/>
                </a:lnTo>
                <a:lnTo>
                  <a:pt x="769" y="1817"/>
                </a:lnTo>
                <a:lnTo>
                  <a:pt x="674" y="2044"/>
                </a:lnTo>
                <a:lnTo>
                  <a:pt x="608" y="2237"/>
                </a:lnTo>
                <a:lnTo>
                  <a:pt x="549" y="2475"/>
                </a:lnTo>
                <a:lnTo>
                  <a:pt x="520" y="2684"/>
                </a:lnTo>
                <a:lnTo>
                  <a:pt x="502" y="2950"/>
                </a:lnTo>
              </a:path>
            </a:pathLst>
          </a:custGeom>
          <a:solidFill>
            <a:srgbClr val="FFF9E1"/>
          </a:solidFill>
          <a:ln>
            <a:noFill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6" name="슬라이드 번호 개체 틀 5">
            <a:extLst>
              <a:ext uri="{FF2B5EF4-FFF2-40B4-BE49-F238E27FC236}">
                <a16:creationId xmlns:a16="http://schemas.microsoft.com/office/drawing/2014/main" id="{A5FB7BDF-06AF-415B-8549-BF6165B5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4340326" y="6403116"/>
            <a:ext cx="648072" cy="14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8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fld id="{4B63BFE2-AF48-4D84-AF88-6072D528DD74}" type="slidenum">
              <a:rPr lang="en-US" altLang="ko-KR" smtClean="0">
                <a:solidFill>
                  <a:srgbClr val="000000"/>
                </a:solidFill>
              </a:rPr>
              <a:pPr/>
              <a:t>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4110B87F-91F0-43BE-A05A-23444ADBA222}"/>
              </a:ext>
            </a:extLst>
          </p:cNvPr>
          <p:cNvSpPr/>
          <p:nvPr/>
        </p:nvSpPr>
        <p:spPr>
          <a:xfrm>
            <a:off x="1277388" y="1335199"/>
            <a:ext cx="1620000" cy="437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</a:rPr>
              <a:t>사전 컨설팅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0169AB5-1562-4769-BB1E-E671AA69BA47}"/>
              </a:ext>
            </a:extLst>
          </p:cNvPr>
          <p:cNvSpPr/>
          <p:nvPr/>
        </p:nvSpPr>
        <p:spPr>
          <a:xfrm>
            <a:off x="5661669" y="1318626"/>
            <a:ext cx="2726755" cy="4376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데이터 수집</a:t>
            </a:r>
            <a:r>
              <a:rPr lang="en-US" altLang="ko-KR" sz="1600" b="1" dirty="0">
                <a:solidFill>
                  <a:schemeClr val="tx1"/>
                </a:solidFill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</a:rPr>
              <a:t>모니터링시스템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F533BE68-5F0C-4263-9116-7F939300F70C}"/>
              </a:ext>
            </a:extLst>
          </p:cNvPr>
          <p:cNvSpPr/>
          <p:nvPr/>
        </p:nvSpPr>
        <p:spPr>
          <a:xfrm>
            <a:off x="1305975" y="2393837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컨설팅 착수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(Kick-off)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AC3C9182-31F9-4909-92FF-3A5C0DDC3859}"/>
              </a:ext>
            </a:extLst>
          </p:cNvPr>
          <p:cNvSpPr/>
          <p:nvPr/>
        </p:nvSpPr>
        <p:spPr>
          <a:xfrm>
            <a:off x="1309937" y="2946412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수행일정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계획수립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3215D6F0-70A1-4AD9-8E4C-7972BD708C5C}"/>
              </a:ext>
            </a:extLst>
          </p:cNvPr>
          <p:cNvSpPr/>
          <p:nvPr/>
        </p:nvSpPr>
        <p:spPr>
          <a:xfrm>
            <a:off x="1309265" y="3482835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현상분석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A549C70B-759D-4376-992A-59CE0345C83F}"/>
              </a:ext>
            </a:extLst>
          </p:cNvPr>
          <p:cNvSpPr/>
          <p:nvPr/>
        </p:nvSpPr>
        <p:spPr>
          <a:xfrm>
            <a:off x="1309265" y="4586589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개선방안 도출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310DE7BD-AC3A-4342-8E69-538E1BF08E30}"/>
              </a:ext>
            </a:extLst>
          </p:cNvPr>
          <p:cNvSpPr/>
          <p:nvPr/>
        </p:nvSpPr>
        <p:spPr>
          <a:xfrm>
            <a:off x="1306281" y="6093344"/>
            <a:ext cx="1620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완료보고회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45F1D868-B71D-485D-B20C-D1A778B504EB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53902" y="4286093"/>
            <a:ext cx="3094730" cy="35301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5AE41A6-BBF0-4D6B-AC32-0F373C47B129}"/>
              </a:ext>
            </a:extLst>
          </p:cNvPr>
          <p:cNvSpPr/>
          <p:nvPr/>
        </p:nvSpPr>
        <p:spPr>
          <a:xfrm>
            <a:off x="1309265" y="1844824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기업선정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865992EB-4E59-43F6-A4AB-28082CAD2C61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947344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단계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1185B6B-7D95-4A19-B041-8E5B13FC1C68}"/>
              </a:ext>
            </a:extLst>
          </p:cNvPr>
          <p:cNvSpPr/>
          <p:nvPr/>
        </p:nvSpPr>
        <p:spPr>
          <a:xfrm>
            <a:off x="1304694" y="5171531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스마트 공장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구축 전략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933FFD7F-8B5B-4CB9-B8C5-013F3E2C0B9C}"/>
              </a:ext>
            </a:extLst>
          </p:cNvPr>
          <p:cNvSpPr/>
          <p:nvPr/>
        </p:nvSpPr>
        <p:spPr>
          <a:xfrm rot="16200000">
            <a:off x="2408396" y="3363597"/>
            <a:ext cx="1885088" cy="6416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77C0BA1-07CC-4821-BF00-18FA72373F2F}"/>
              </a:ext>
            </a:extLst>
          </p:cNvPr>
          <p:cNvSpPr/>
          <p:nvPr/>
        </p:nvSpPr>
        <p:spPr>
          <a:xfrm>
            <a:off x="3528064" y="3186813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스마트공장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교육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기업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9BD05CE-FF40-4702-AA18-AD638BAED650}"/>
              </a:ext>
            </a:extLst>
          </p:cNvPr>
          <p:cNvSpPr/>
          <p:nvPr/>
        </p:nvSpPr>
        <p:spPr>
          <a:xfrm>
            <a:off x="3525958" y="3816145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벤치마킹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326DBF9C-BB32-4D94-9559-D1A6C9BCED0A}"/>
              </a:ext>
            </a:extLst>
          </p:cNvPr>
          <p:cNvSpPr/>
          <p:nvPr/>
        </p:nvSpPr>
        <p:spPr>
          <a:xfrm>
            <a:off x="6299616" y="2355456"/>
            <a:ext cx="16200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제조설비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Survey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C6A643F5-D061-4F89-B061-28F6F2AB3E7F}"/>
              </a:ext>
            </a:extLst>
          </p:cNvPr>
          <p:cNvSpPr/>
          <p:nvPr/>
        </p:nvSpPr>
        <p:spPr>
          <a:xfrm>
            <a:off x="6300240" y="2918237"/>
            <a:ext cx="16200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대상 설비선정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B1666A7-BF15-45B2-96FC-7599ED66B219}"/>
              </a:ext>
            </a:extLst>
          </p:cNvPr>
          <p:cNvSpPr/>
          <p:nvPr/>
        </p:nvSpPr>
        <p:spPr>
          <a:xfrm>
            <a:off x="6299568" y="3455437"/>
            <a:ext cx="16200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센서 설치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(</a:t>
            </a:r>
            <a:r>
              <a:rPr lang="ko-KR" altLang="en-US" sz="1400" b="1">
                <a:solidFill>
                  <a:schemeClr val="tx1"/>
                </a:solidFill>
              </a:rPr>
              <a:t>네트웍포함</a:t>
            </a:r>
            <a:r>
              <a:rPr lang="en-US" altLang="ko-KR" sz="1400" b="1">
                <a:solidFill>
                  <a:schemeClr val="tx1"/>
                </a:solidFill>
              </a:rPr>
              <a:t>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79DB1BA-5560-4516-BE81-A9A6A8E8B4D4}"/>
              </a:ext>
            </a:extLst>
          </p:cNvPr>
          <p:cNvSpPr/>
          <p:nvPr/>
        </p:nvSpPr>
        <p:spPr>
          <a:xfrm>
            <a:off x="6300240" y="4002317"/>
            <a:ext cx="16200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데이터 수집 및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모니터링</a:t>
            </a:r>
          </a:p>
        </p:txBody>
      </p: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5EBC8BE4-F35C-4537-A600-25A32C7AA857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2925927" y="2571456"/>
            <a:ext cx="3373689" cy="392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17A0653-637E-4DB6-A97D-B24C462F8F36}"/>
              </a:ext>
            </a:extLst>
          </p:cNvPr>
          <p:cNvSpPr/>
          <p:nvPr/>
        </p:nvSpPr>
        <p:spPr>
          <a:xfrm>
            <a:off x="1300455" y="4050248"/>
            <a:ext cx="16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스마트공장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수준진단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AEA50086-71B7-404D-8515-9158B2C3BEE6}"/>
              </a:ext>
            </a:extLst>
          </p:cNvPr>
          <p:cNvSpPr/>
          <p:nvPr/>
        </p:nvSpPr>
        <p:spPr>
          <a:xfrm>
            <a:off x="6299568" y="4539469"/>
            <a:ext cx="16200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실증 테스트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91781CF6-072D-4C8E-9A68-55E7660E6EF5}"/>
              </a:ext>
            </a:extLst>
          </p:cNvPr>
          <p:cNvCxnSpPr>
            <a:cxnSpLocks/>
          </p:cNvCxnSpPr>
          <p:nvPr/>
        </p:nvCxnSpPr>
        <p:spPr>
          <a:xfrm flipH="1">
            <a:off x="2087388" y="5851109"/>
            <a:ext cx="50221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F068EC7-776D-4D60-AF2C-844A03FF4223}"/>
              </a:ext>
            </a:extLst>
          </p:cNvPr>
          <p:cNvSpPr/>
          <p:nvPr/>
        </p:nvSpPr>
        <p:spPr>
          <a:xfrm>
            <a:off x="6299568" y="5068749"/>
            <a:ext cx="16200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실증 완료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6" y="799084"/>
            <a:ext cx="5257178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1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맞춤형 제조데이터 수집 및 활용전략수립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87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73">
            <a:extLst>
              <a:ext uri="{FF2B5EF4-FFF2-40B4-BE49-F238E27FC236}">
                <a16:creationId xmlns:a16="http://schemas.microsoft.com/office/drawing/2014/main" id="{CBDFFDB9-A50D-4D66-BAD5-AC0F66E8DE68}"/>
              </a:ext>
            </a:extLst>
          </p:cNvPr>
          <p:cNvSpPr>
            <a:spLocks/>
          </p:cNvSpPr>
          <p:nvPr/>
        </p:nvSpPr>
        <p:spPr bwMode="auto">
          <a:xfrm flipH="1" flipV="1">
            <a:off x="193702" y="683185"/>
            <a:ext cx="8941320" cy="5968599"/>
          </a:xfrm>
          <a:custGeom>
            <a:avLst/>
            <a:gdLst>
              <a:gd name="T0" fmla="*/ 502 w 2617"/>
              <a:gd name="T1" fmla="*/ 2950 h 2953"/>
              <a:gd name="T2" fmla="*/ 0 w 2617"/>
              <a:gd name="T3" fmla="*/ 2952 h 2953"/>
              <a:gd name="T4" fmla="*/ 0 w 2617"/>
              <a:gd name="T5" fmla="*/ 1280 h 2953"/>
              <a:gd name="T6" fmla="*/ 2616 w 2617"/>
              <a:gd name="T7" fmla="*/ 0 h 2953"/>
              <a:gd name="T8" fmla="*/ 2393 w 2617"/>
              <a:gd name="T9" fmla="*/ 133 h 2953"/>
              <a:gd name="T10" fmla="*/ 2210 w 2617"/>
              <a:gd name="T11" fmla="*/ 248 h 2953"/>
              <a:gd name="T12" fmla="*/ 2003 w 2617"/>
              <a:gd name="T13" fmla="*/ 394 h 2953"/>
              <a:gd name="T14" fmla="*/ 1805 w 2617"/>
              <a:gd name="T15" fmla="*/ 546 h 2953"/>
              <a:gd name="T16" fmla="*/ 1512 w 2617"/>
              <a:gd name="T17" fmla="*/ 805 h 2953"/>
              <a:gd name="T18" fmla="*/ 1252 w 2617"/>
              <a:gd name="T19" fmla="*/ 1080 h 2953"/>
              <a:gd name="T20" fmla="*/ 1062 w 2617"/>
              <a:gd name="T21" fmla="*/ 1321 h 2953"/>
              <a:gd name="T22" fmla="*/ 899 w 2617"/>
              <a:gd name="T23" fmla="*/ 1569 h 2953"/>
              <a:gd name="T24" fmla="*/ 769 w 2617"/>
              <a:gd name="T25" fmla="*/ 1817 h 2953"/>
              <a:gd name="T26" fmla="*/ 674 w 2617"/>
              <a:gd name="T27" fmla="*/ 2044 h 2953"/>
              <a:gd name="T28" fmla="*/ 608 w 2617"/>
              <a:gd name="T29" fmla="*/ 2237 h 2953"/>
              <a:gd name="T30" fmla="*/ 549 w 2617"/>
              <a:gd name="T31" fmla="*/ 2475 h 2953"/>
              <a:gd name="T32" fmla="*/ 520 w 2617"/>
              <a:gd name="T33" fmla="*/ 2684 h 2953"/>
              <a:gd name="T34" fmla="*/ 502 w 2617"/>
              <a:gd name="T35" fmla="*/ 2950 h 2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17" h="2953">
                <a:moveTo>
                  <a:pt x="502" y="2950"/>
                </a:moveTo>
                <a:lnTo>
                  <a:pt x="0" y="2952"/>
                </a:lnTo>
                <a:lnTo>
                  <a:pt x="0" y="1280"/>
                </a:lnTo>
                <a:lnTo>
                  <a:pt x="2616" y="0"/>
                </a:lnTo>
                <a:lnTo>
                  <a:pt x="2393" y="133"/>
                </a:lnTo>
                <a:lnTo>
                  <a:pt x="2210" y="248"/>
                </a:lnTo>
                <a:lnTo>
                  <a:pt x="2003" y="394"/>
                </a:lnTo>
                <a:lnTo>
                  <a:pt x="1805" y="546"/>
                </a:lnTo>
                <a:lnTo>
                  <a:pt x="1512" y="805"/>
                </a:lnTo>
                <a:lnTo>
                  <a:pt x="1252" y="1080"/>
                </a:lnTo>
                <a:lnTo>
                  <a:pt x="1062" y="1321"/>
                </a:lnTo>
                <a:lnTo>
                  <a:pt x="899" y="1569"/>
                </a:lnTo>
                <a:lnTo>
                  <a:pt x="769" y="1817"/>
                </a:lnTo>
                <a:lnTo>
                  <a:pt x="674" y="2044"/>
                </a:lnTo>
                <a:lnTo>
                  <a:pt x="608" y="2237"/>
                </a:lnTo>
                <a:lnTo>
                  <a:pt x="549" y="2475"/>
                </a:lnTo>
                <a:lnTo>
                  <a:pt x="520" y="2684"/>
                </a:lnTo>
                <a:lnTo>
                  <a:pt x="502" y="2950"/>
                </a:lnTo>
              </a:path>
            </a:pathLst>
          </a:custGeom>
          <a:solidFill>
            <a:srgbClr val="FFF9E1"/>
          </a:solidFill>
          <a:ln>
            <a:noFill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6" name="슬라이드 번호 개체 틀 5">
            <a:extLst>
              <a:ext uri="{FF2B5EF4-FFF2-40B4-BE49-F238E27FC236}">
                <a16:creationId xmlns:a16="http://schemas.microsoft.com/office/drawing/2014/main" id="{A5FB7BDF-06AF-415B-8549-BF6165B5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4340326" y="6403116"/>
            <a:ext cx="648072" cy="14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8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fld id="{4B63BFE2-AF48-4D84-AF88-6072D528DD74}" type="slidenum">
              <a:rPr lang="en-US" altLang="ko-KR" smtClean="0">
                <a:solidFill>
                  <a:srgbClr val="000000"/>
                </a:solidFill>
              </a:rPr>
              <a:pPr/>
              <a:t>11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865992EB-4E59-43F6-A4AB-28082CAD2C61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947344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4.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단계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6" y="799084"/>
            <a:ext cx="5257178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1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맞춤형 제조데이터 수집 및 활용전략수립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FFDE75BD-4454-49CB-9318-669F3AB6C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49200"/>
              </p:ext>
            </p:extLst>
          </p:nvPr>
        </p:nvGraphicFramePr>
        <p:xfrm>
          <a:off x="253272" y="1286903"/>
          <a:ext cx="8637456" cy="4878401"/>
        </p:xfrm>
        <a:graphic>
          <a:graphicData uri="http://schemas.openxmlformats.org/drawingml/2006/table">
            <a:tbl>
              <a:tblPr/>
              <a:tblGrid>
                <a:gridCol w="1715272">
                  <a:extLst>
                    <a:ext uri="{9D8B030D-6E8A-4147-A177-3AD203B41FA5}">
                      <a16:colId xmlns:a16="http://schemas.microsoft.com/office/drawing/2014/main" val="983713348"/>
                    </a:ext>
                  </a:extLst>
                </a:gridCol>
                <a:gridCol w="449016">
                  <a:extLst>
                    <a:ext uri="{9D8B030D-6E8A-4147-A177-3AD203B41FA5}">
                      <a16:colId xmlns:a16="http://schemas.microsoft.com/office/drawing/2014/main" val="3145061064"/>
                    </a:ext>
                  </a:extLst>
                </a:gridCol>
                <a:gridCol w="4314077">
                  <a:extLst>
                    <a:ext uri="{9D8B030D-6E8A-4147-A177-3AD203B41FA5}">
                      <a16:colId xmlns:a16="http://schemas.microsoft.com/office/drawing/2014/main" val="3003069913"/>
                    </a:ext>
                  </a:extLst>
                </a:gridCol>
                <a:gridCol w="614131">
                  <a:extLst>
                    <a:ext uri="{9D8B030D-6E8A-4147-A177-3AD203B41FA5}">
                      <a16:colId xmlns:a16="http://schemas.microsoft.com/office/drawing/2014/main" val="1425424749"/>
                    </a:ext>
                  </a:extLst>
                </a:gridCol>
                <a:gridCol w="1544960">
                  <a:extLst>
                    <a:ext uri="{9D8B030D-6E8A-4147-A177-3AD203B41FA5}">
                      <a16:colId xmlns:a16="http://schemas.microsoft.com/office/drawing/2014/main" val="3586764248"/>
                    </a:ext>
                  </a:extLst>
                </a:gridCol>
              </a:tblGrid>
              <a:tr h="6329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단계</a:t>
                      </a: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Activity</a:t>
                      </a: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210015"/>
                  </a:ext>
                </a:extLst>
              </a:tr>
              <a:tr h="25881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컨설팅준비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indent="-52705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1-1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indent="-52705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착수보고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(Kick-Off)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448756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27050" marR="0" indent="-52705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1-2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indent="-52705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제조현장 공정 확인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611078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7050" marR="0" indent="-52705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1-3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lvl="0" indent="-52705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컨설팅 방법 및 스마트 공장 교육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68408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16628" marB="1662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1-4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컨설팅 수행 일정 작성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482509"/>
                  </a:ext>
                </a:extLst>
              </a:tr>
              <a:tr h="30195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현상분석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2-1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indent="-52705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T/F(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실무자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인터뷰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769327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16628" marB="1662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indent="-52705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2-2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lvl="0" indent="-52705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 구축된 시스템 분석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사용현황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,UI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분석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고도화 필수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874645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7050" marR="0" indent="-52705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2-3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문제점 및 근본원인 분석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249590"/>
                  </a:ext>
                </a:extLst>
              </a:tr>
              <a:tr h="2588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수준진단</a:t>
                      </a: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indent="-52705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3-1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lvl="0" indent="-52705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스마트화 수준 진단 및 결과 분석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400863"/>
                  </a:ext>
                </a:extLst>
              </a:tr>
              <a:tr h="32004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3-2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벤치마킹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우수사례 학습 또는 기업 방문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185793"/>
                  </a:ext>
                </a:extLst>
              </a:tr>
              <a:tr h="25881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개선방안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4-1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문제의 개선방안 도출 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535443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4-2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개선방안서 작성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569019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4-3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요구사항 도출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333201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4-4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모듈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부서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TO-BE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프로세스 작성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923366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4-5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전사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TO-BE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프로세스 작성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157412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4-6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S/W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기능 도출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347672"/>
                  </a:ext>
                </a:extLst>
              </a:tr>
              <a:tr h="25881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4-7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S/W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기능 정의서 작성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266659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B5E8E89-AC16-4C48-9EDF-D9CF7387B2B1}"/>
              </a:ext>
            </a:extLst>
          </p:cNvPr>
          <p:cNvSpPr txBox="1"/>
          <p:nvPr/>
        </p:nvSpPr>
        <p:spPr>
          <a:xfrm>
            <a:off x="7326060" y="871309"/>
            <a:ext cx="1679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000" kern="0" dirty="0">
                <a:latin typeface="+mn-ea"/>
              </a:rPr>
              <a:t>◎</a:t>
            </a:r>
            <a:r>
              <a:rPr lang="en-US" altLang="ko-KR" sz="1000" kern="0" dirty="0">
                <a:latin typeface="+mn-ea"/>
              </a:rPr>
              <a:t>:</a:t>
            </a:r>
            <a:r>
              <a:rPr lang="ko-KR" altLang="en-US" sz="1000" kern="0" dirty="0">
                <a:latin typeface="+mn-ea"/>
              </a:rPr>
              <a:t>필수 ○</a:t>
            </a:r>
            <a:r>
              <a:rPr lang="en-US" altLang="ko-KR" sz="1000" kern="0" dirty="0">
                <a:latin typeface="+mn-ea"/>
              </a:rPr>
              <a:t>:</a:t>
            </a:r>
            <a:r>
              <a:rPr lang="ko-KR" altLang="en-US" sz="1000" kern="0" dirty="0">
                <a:latin typeface="+mn-ea"/>
              </a:rPr>
              <a:t>선택  </a:t>
            </a:r>
            <a:r>
              <a:rPr lang="en-US" altLang="ko-KR" sz="1000" kern="0" dirty="0">
                <a:latin typeface="+mn-ea"/>
              </a:rPr>
              <a:t>X:</a:t>
            </a:r>
            <a:r>
              <a:rPr lang="ko-KR" altLang="en-US" sz="1000" kern="0" dirty="0">
                <a:latin typeface="+mn-ea"/>
              </a:rPr>
              <a:t>불필요</a:t>
            </a:r>
            <a:endParaRPr lang="ko-KR" alt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666A0E-D0C5-4CCA-9537-AD425E6E331C}"/>
              </a:ext>
            </a:extLst>
          </p:cNvPr>
          <p:cNvSpPr txBox="1"/>
          <p:nvPr/>
        </p:nvSpPr>
        <p:spPr>
          <a:xfrm>
            <a:off x="395536" y="6258798"/>
            <a:ext cx="65527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b="1" dirty="0">
                <a:latin typeface="+mn-ea"/>
              </a:rPr>
              <a:t> * </a:t>
            </a:r>
            <a:r>
              <a:rPr lang="ko-KR" altLang="en-US" sz="1600" b="1" dirty="0">
                <a:latin typeface="+mn-ea"/>
              </a:rPr>
              <a:t>수행단계별 지원기업대상 교육 컨설팅 실시</a:t>
            </a:r>
          </a:p>
        </p:txBody>
      </p:sp>
    </p:spTree>
    <p:extLst>
      <p:ext uri="{BB962C8B-B14F-4D97-AF65-F5344CB8AC3E}">
        <p14:creationId xmlns:p14="http://schemas.microsoft.com/office/powerpoint/2010/main" val="14684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73">
            <a:extLst>
              <a:ext uri="{FF2B5EF4-FFF2-40B4-BE49-F238E27FC236}">
                <a16:creationId xmlns:a16="http://schemas.microsoft.com/office/drawing/2014/main" id="{CBDFFDB9-A50D-4D66-BAD5-AC0F66E8DE68}"/>
              </a:ext>
            </a:extLst>
          </p:cNvPr>
          <p:cNvSpPr>
            <a:spLocks/>
          </p:cNvSpPr>
          <p:nvPr/>
        </p:nvSpPr>
        <p:spPr bwMode="auto">
          <a:xfrm flipH="1" flipV="1">
            <a:off x="193702" y="683185"/>
            <a:ext cx="8941320" cy="5968599"/>
          </a:xfrm>
          <a:custGeom>
            <a:avLst/>
            <a:gdLst>
              <a:gd name="T0" fmla="*/ 502 w 2617"/>
              <a:gd name="T1" fmla="*/ 2950 h 2953"/>
              <a:gd name="T2" fmla="*/ 0 w 2617"/>
              <a:gd name="T3" fmla="*/ 2952 h 2953"/>
              <a:gd name="T4" fmla="*/ 0 w 2617"/>
              <a:gd name="T5" fmla="*/ 1280 h 2953"/>
              <a:gd name="T6" fmla="*/ 2616 w 2617"/>
              <a:gd name="T7" fmla="*/ 0 h 2953"/>
              <a:gd name="T8" fmla="*/ 2393 w 2617"/>
              <a:gd name="T9" fmla="*/ 133 h 2953"/>
              <a:gd name="T10" fmla="*/ 2210 w 2617"/>
              <a:gd name="T11" fmla="*/ 248 h 2953"/>
              <a:gd name="T12" fmla="*/ 2003 w 2617"/>
              <a:gd name="T13" fmla="*/ 394 h 2953"/>
              <a:gd name="T14" fmla="*/ 1805 w 2617"/>
              <a:gd name="T15" fmla="*/ 546 h 2953"/>
              <a:gd name="T16" fmla="*/ 1512 w 2617"/>
              <a:gd name="T17" fmla="*/ 805 h 2953"/>
              <a:gd name="T18" fmla="*/ 1252 w 2617"/>
              <a:gd name="T19" fmla="*/ 1080 h 2953"/>
              <a:gd name="T20" fmla="*/ 1062 w 2617"/>
              <a:gd name="T21" fmla="*/ 1321 h 2953"/>
              <a:gd name="T22" fmla="*/ 899 w 2617"/>
              <a:gd name="T23" fmla="*/ 1569 h 2953"/>
              <a:gd name="T24" fmla="*/ 769 w 2617"/>
              <a:gd name="T25" fmla="*/ 1817 h 2953"/>
              <a:gd name="T26" fmla="*/ 674 w 2617"/>
              <a:gd name="T27" fmla="*/ 2044 h 2953"/>
              <a:gd name="T28" fmla="*/ 608 w 2617"/>
              <a:gd name="T29" fmla="*/ 2237 h 2953"/>
              <a:gd name="T30" fmla="*/ 549 w 2617"/>
              <a:gd name="T31" fmla="*/ 2475 h 2953"/>
              <a:gd name="T32" fmla="*/ 520 w 2617"/>
              <a:gd name="T33" fmla="*/ 2684 h 2953"/>
              <a:gd name="T34" fmla="*/ 502 w 2617"/>
              <a:gd name="T35" fmla="*/ 2950 h 2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17" h="2953">
                <a:moveTo>
                  <a:pt x="502" y="2950"/>
                </a:moveTo>
                <a:lnTo>
                  <a:pt x="0" y="2952"/>
                </a:lnTo>
                <a:lnTo>
                  <a:pt x="0" y="1280"/>
                </a:lnTo>
                <a:lnTo>
                  <a:pt x="2616" y="0"/>
                </a:lnTo>
                <a:lnTo>
                  <a:pt x="2393" y="133"/>
                </a:lnTo>
                <a:lnTo>
                  <a:pt x="2210" y="248"/>
                </a:lnTo>
                <a:lnTo>
                  <a:pt x="2003" y="394"/>
                </a:lnTo>
                <a:lnTo>
                  <a:pt x="1805" y="546"/>
                </a:lnTo>
                <a:lnTo>
                  <a:pt x="1512" y="805"/>
                </a:lnTo>
                <a:lnTo>
                  <a:pt x="1252" y="1080"/>
                </a:lnTo>
                <a:lnTo>
                  <a:pt x="1062" y="1321"/>
                </a:lnTo>
                <a:lnTo>
                  <a:pt x="899" y="1569"/>
                </a:lnTo>
                <a:lnTo>
                  <a:pt x="769" y="1817"/>
                </a:lnTo>
                <a:lnTo>
                  <a:pt x="674" y="2044"/>
                </a:lnTo>
                <a:lnTo>
                  <a:pt x="608" y="2237"/>
                </a:lnTo>
                <a:lnTo>
                  <a:pt x="549" y="2475"/>
                </a:lnTo>
                <a:lnTo>
                  <a:pt x="520" y="2684"/>
                </a:lnTo>
                <a:lnTo>
                  <a:pt x="502" y="2950"/>
                </a:lnTo>
              </a:path>
            </a:pathLst>
          </a:custGeom>
          <a:solidFill>
            <a:srgbClr val="FFF9E1"/>
          </a:solidFill>
          <a:ln>
            <a:noFill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6" name="슬라이드 번호 개체 틀 5">
            <a:extLst>
              <a:ext uri="{FF2B5EF4-FFF2-40B4-BE49-F238E27FC236}">
                <a16:creationId xmlns:a16="http://schemas.microsoft.com/office/drawing/2014/main" id="{A5FB7BDF-06AF-415B-8549-BF6165B5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4340326" y="6403116"/>
            <a:ext cx="648072" cy="14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8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fld id="{4B63BFE2-AF48-4D84-AF88-6072D528DD74}" type="slidenum">
              <a:rPr lang="en-US" altLang="ko-KR" smtClean="0">
                <a:solidFill>
                  <a:srgbClr val="000000"/>
                </a:solidFill>
              </a:rPr>
              <a:pPr/>
              <a:t>12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865992EB-4E59-43F6-A4AB-28082CAD2C61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947344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4.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단계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6" y="799084"/>
            <a:ext cx="5257178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1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맞춤형 제조데이터 수집 및 활용전략수립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666A0E-D0C5-4CCA-9537-AD425E6E331C}"/>
              </a:ext>
            </a:extLst>
          </p:cNvPr>
          <p:cNvSpPr txBox="1"/>
          <p:nvPr/>
        </p:nvSpPr>
        <p:spPr>
          <a:xfrm>
            <a:off x="395536" y="6258798"/>
            <a:ext cx="65527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b="1" dirty="0">
                <a:latin typeface="+mn-ea"/>
              </a:rPr>
              <a:t> * </a:t>
            </a:r>
            <a:r>
              <a:rPr lang="ko-KR" altLang="en-US" sz="1600" b="1" dirty="0">
                <a:latin typeface="+mn-ea"/>
              </a:rPr>
              <a:t>수행단계별 지원기업대상 교육 컨설팅 실시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FFDE75BD-4454-49CB-9318-669F3AB6C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51789"/>
              </p:ext>
            </p:extLst>
          </p:nvPr>
        </p:nvGraphicFramePr>
        <p:xfrm>
          <a:off x="255023" y="1324304"/>
          <a:ext cx="8637457" cy="4768992"/>
        </p:xfrm>
        <a:graphic>
          <a:graphicData uri="http://schemas.openxmlformats.org/drawingml/2006/table">
            <a:tbl>
              <a:tblPr/>
              <a:tblGrid>
                <a:gridCol w="1728701">
                  <a:extLst>
                    <a:ext uri="{9D8B030D-6E8A-4147-A177-3AD203B41FA5}">
                      <a16:colId xmlns:a16="http://schemas.microsoft.com/office/drawing/2014/main" val="983713348"/>
                    </a:ext>
                  </a:extLst>
                </a:gridCol>
                <a:gridCol w="444935">
                  <a:extLst>
                    <a:ext uri="{9D8B030D-6E8A-4147-A177-3AD203B41FA5}">
                      <a16:colId xmlns:a16="http://schemas.microsoft.com/office/drawing/2014/main" val="3145061064"/>
                    </a:ext>
                  </a:extLst>
                </a:gridCol>
                <a:gridCol w="4289763">
                  <a:extLst>
                    <a:ext uri="{9D8B030D-6E8A-4147-A177-3AD203B41FA5}">
                      <a16:colId xmlns:a16="http://schemas.microsoft.com/office/drawing/2014/main" val="3003069913"/>
                    </a:ext>
                  </a:extLst>
                </a:gridCol>
                <a:gridCol w="614131">
                  <a:extLst>
                    <a:ext uri="{9D8B030D-6E8A-4147-A177-3AD203B41FA5}">
                      <a16:colId xmlns:a16="http://schemas.microsoft.com/office/drawing/2014/main" val="1425424749"/>
                    </a:ext>
                  </a:extLst>
                </a:gridCol>
                <a:gridCol w="1559927">
                  <a:extLst>
                    <a:ext uri="{9D8B030D-6E8A-4147-A177-3AD203B41FA5}">
                      <a16:colId xmlns:a16="http://schemas.microsoft.com/office/drawing/2014/main" val="3586764248"/>
                    </a:ext>
                  </a:extLst>
                </a:gridCol>
              </a:tblGrid>
              <a:tr h="7576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단계</a:t>
                      </a: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Activity</a:t>
                      </a: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210015"/>
                  </a:ext>
                </a:extLst>
              </a:tr>
              <a:tr h="25291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스마트공장</a:t>
                      </a:r>
                      <a:endParaRPr lang="en-US" altLang="ko-KR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구축 전략</a:t>
                      </a: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5-1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스마트공장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AS-IS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대비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TO-BE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015785"/>
                  </a:ext>
                </a:extLst>
              </a:tr>
              <a:tr h="2818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5-2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 개선과제 도출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361440"/>
                  </a:ext>
                </a:extLst>
              </a:tr>
              <a:tr h="2818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5-3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스마트공장 구축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로드맵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371203"/>
                  </a:ext>
                </a:extLst>
              </a:tr>
              <a:tr h="2818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indent="-52705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5-4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데이터 집계용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H/W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목록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39409"/>
                  </a:ext>
                </a:extLst>
              </a:tr>
              <a:tr h="2818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16628" marB="1662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0" marR="0" indent="-52705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5-5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스마트공장 정량적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정성적 목표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448756"/>
                  </a:ext>
                </a:extLst>
              </a:tr>
              <a:tr h="2818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16628" marB="1662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5-6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스마트공장 구축 목적 및 전략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482509"/>
                  </a:ext>
                </a:extLst>
              </a:tr>
              <a:tr h="28188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구축준비</a:t>
                      </a: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7-1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컨설팅 결과 사업계획서 반영 지도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시스템구축기관 협의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185793"/>
                  </a:ext>
                </a:extLst>
              </a:tr>
              <a:tr h="2818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7-2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주요 화면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(UI)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레이아웃 설계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535443"/>
                  </a:ext>
                </a:extLst>
              </a:tr>
              <a:tr h="281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7-3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기존시스템 화면별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GAP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분석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600773"/>
                  </a:ext>
                </a:extLst>
              </a:tr>
              <a:tr h="281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7-4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기준정보 작성 및 관리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997577"/>
                  </a:ext>
                </a:extLst>
              </a:tr>
              <a:tr h="281883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7-5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단위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통합테스트 계획수립 및 지도</a:t>
                      </a: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569019"/>
                  </a:ext>
                </a:extLst>
              </a:tr>
              <a:tr h="28188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완료보고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7-1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컨설팅 결과 성과목표 작성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정량적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정성적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970914"/>
                  </a:ext>
                </a:extLst>
              </a:tr>
              <a:tr h="32886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7-2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컨설팅 완료보고회 실시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923366"/>
                  </a:ext>
                </a:extLst>
              </a:tr>
              <a:tr h="32886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144" marR="60144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</a:rPr>
                        <a:t>7-3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모든 산출물 제출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◎</a:t>
                      </a:r>
                      <a:endParaRPr lang="en-US" sz="1200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7388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B5E8E89-AC16-4C48-9EDF-D9CF7387B2B1}"/>
              </a:ext>
            </a:extLst>
          </p:cNvPr>
          <p:cNvSpPr txBox="1"/>
          <p:nvPr/>
        </p:nvSpPr>
        <p:spPr>
          <a:xfrm>
            <a:off x="7326060" y="1022539"/>
            <a:ext cx="1679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000" kern="0" dirty="0">
                <a:latin typeface="+mn-ea"/>
              </a:rPr>
              <a:t>◎</a:t>
            </a:r>
            <a:r>
              <a:rPr lang="en-US" altLang="ko-KR" sz="1000" kern="0" dirty="0">
                <a:latin typeface="+mn-ea"/>
              </a:rPr>
              <a:t>:</a:t>
            </a:r>
            <a:r>
              <a:rPr lang="ko-KR" altLang="en-US" sz="1000" kern="0" dirty="0">
                <a:latin typeface="+mn-ea"/>
              </a:rPr>
              <a:t>필수 ○</a:t>
            </a:r>
            <a:r>
              <a:rPr lang="en-US" altLang="ko-KR" sz="1000" kern="0" dirty="0">
                <a:latin typeface="+mn-ea"/>
              </a:rPr>
              <a:t>:</a:t>
            </a:r>
            <a:r>
              <a:rPr lang="ko-KR" altLang="en-US" sz="1000" kern="0" dirty="0">
                <a:latin typeface="+mn-ea"/>
              </a:rPr>
              <a:t>선택  </a:t>
            </a:r>
            <a:r>
              <a:rPr lang="en-US" altLang="ko-KR" sz="1000" kern="0" dirty="0">
                <a:latin typeface="+mn-ea"/>
              </a:rPr>
              <a:t>X:</a:t>
            </a:r>
            <a:r>
              <a:rPr lang="ko-KR" altLang="en-US" sz="1000" kern="0" dirty="0">
                <a:latin typeface="+mn-ea"/>
              </a:rPr>
              <a:t>불필요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233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198829720" descr="EMB00002eb8bd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7" y="1961382"/>
            <a:ext cx="4370522" cy="21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7CFA245-F405-4F56-9B99-E64EC207A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0" y="2856962"/>
            <a:ext cx="1280081" cy="686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A6286-14D5-435F-B996-125A19649D9E}"/>
              </a:ext>
            </a:extLst>
          </p:cNvPr>
          <p:cNvSpPr txBox="1"/>
          <p:nvPr/>
        </p:nvSpPr>
        <p:spPr>
          <a:xfrm>
            <a:off x="628436" y="35507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공정모니터링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B87C8CD-0623-4138-89EF-CC786AE3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81671"/>
              </p:ext>
            </p:extLst>
          </p:nvPr>
        </p:nvGraphicFramePr>
        <p:xfrm>
          <a:off x="5312531" y="1833791"/>
          <a:ext cx="349018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95">
                  <a:extLst>
                    <a:ext uri="{9D8B030D-6E8A-4147-A177-3AD203B41FA5}">
                      <a16:colId xmlns:a16="http://schemas.microsoft.com/office/drawing/2014/main" val="2381092163"/>
                    </a:ext>
                  </a:extLst>
                </a:gridCol>
                <a:gridCol w="736415">
                  <a:extLst>
                    <a:ext uri="{9D8B030D-6E8A-4147-A177-3AD203B41FA5}">
                      <a16:colId xmlns:a16="http://schemas.microsoft.com/office/drawing/2014/main" val="1782778700"/>
                    </a:ext>
                  </a:extLst>
                </a:gridCol>
                <a:gridCol w="1590375">
                  <a:extLst>
                    <a:ext uri="{9D8B030D-6E8A-4147-A177-3AD203B41FA5}">
                      <a16:colId xmlns:a16="http://schemas.microsoft.com/office/drawing/2014/main" val="123125520"/>
                    </a:ext>
                  </a:extLst>
                </a:gridCol>
              </a:tblGrid>
              <a:tr h="241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센서명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수량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 항목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64092"/>
                  </a:ext>
                </a:extLst>
              </a:tr>
              <a:tr h="241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카운터센서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생산실적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48254"/>
                  </a:ext>
                </a:extLst>
              </a:tr>
              <a:tr h="241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경광등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설비가동상태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70640"/>
                  </a:ext>
                </a:extLst>
              </a:tr>
              <a:tr h="241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습도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습도 값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6793"/>
                  </a:ext>
                </a:extLst>
              </a:tr>
              <a:tr h="241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전력량계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설비별 전력사용량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755680"/>
                  </a:ext>
                </a:extLst>
              </a:tr>
              <a:tr h="241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모터진동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모터이상 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147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6519A34-AA41-4615-8DD2-AD7723AD4F82}"/>
              </a:ext>
            </a:extLst>
          </p:cNvPr>
          <p:cNvSpPr txBox="1"/>
          <p:nvPr/>
        </p:nvSpPr>
        <p:spPr>
          <a:xfrm>
            <a:off x="6389921" y="1556792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en-US" sz="1200" dirty="0"/>
              <a:t>센서 유형</a:t>
            </a:r>
            <a:r>
              <a:rPr lang="en-US" altLang="ko-KR" sz="1200" dirty="0"/>
              <a:t>]</a:t>
            </a:r>
            <a:endParaRPr lang="ko-KR" alt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F6CC9-32FC-4FD0-933F-20AF71CCC205}"/>
              </a:ext>
            </a:extLst>
          </p:cNvPr>
          <p:cNvSpPr txBox="1"/>
          <p:nvPr/>
        </p:nvSpPr>
        <p:spPr>
          <a:xfrm>
            <a:off x="5343691" y="3296831"/>
            <a:ext cx="333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※ </a:t>
            </a:r>
            <a:r>
              <a:rPr lang="ko-KR" altLang="en-US" sz="1000" dirty="0"/>
              <a:t>현장실사 시 기업의 공정 환경에 따라 변경 될 수 있음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6A2EBF6-613C-4704-BE32-B6BDA59B9A9A}"/>
              </a:ext>
            </a:extLst>
          </p:cNvPr>
          <p:cNvCxnSpPr/>
          <p:nvPr/>
        </p:nvCxnSpPr>
        <p:spPr>
          <a:xfrm>
            <a:off x="628437" y="3543052"/>
            <a:ext cx="0" cy="1358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DBE3BCF-6523-4BE5-A358-A138BD2E3FF9}"/>
              </a:ext>
            </a:extLst>
          </p:cNvPr>
          <p:cNvCxnSpPr/>
          <p:nvPr/>
        </p:nvCxnSpPr>
        <p:spPr>
          <a:xfrm>
            <a:off x="628437" y="4901336"/>
            <a:ext cx="2185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3352AF72-48C4-46BE-821D-8F150997A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74274"/>
              </p:ext>
            </p:extLst>
          </p:nvPr>
        </p:nvGraphicFramePr>
        <p:xfrm>
          <a:off x="2813699" y="4388082"/>
          <a:ext cx="3611292" cy="15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560">
                  <a:extLst>
                    <a:ext uri="{9D8B030D-6E8A-4147-A177-3AD203B41FA5}">
                      <a16:colId xmlns:a16="http://schemas.microsoft.com/office/drawing/2014/main" val="549837633"/>
                    </a:ext>
                  </a:extLst>
                </a:gridCol>
                <a:gridCol w="2189732">
                  <a:extLst>
                    <a:ext uri="{9D8B030D-6E8A-4147-A177-3AD203B41FA5}">
                      <a16:colId xmlns:a16="http://schemas.microsoft.com/office/drawing/2014/main" val="3911917549"/>
                    </a:ext>
                  </a:extLst>
                </a:gridCol>
              </a:tblGrid>
              <a:tr h="258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모니터링 항목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모니터링 내용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65982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생산실적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설비별 생산량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33337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설비가동현황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설비별 가동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비가동 현황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058191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습도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설비별 온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습도 현황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74260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 값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설비별 전력사용량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88888"/>
                  </a:ext>
                </a:extLst>
              </a:tr>
              <a:tr h="258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모터진동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모터가동상태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 값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00148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35B8FE9-6260-4C95-A718-BADE8AE2E874}"/>
              </a:ext>
            </a:extLst>
          </p:cNvPr>
          <p:cNvSpPr txBox="1"/>
          <p:nvPr/>
        </p:nvSpPr>
        <p:spPr>
          <a:xfrm>
            <a:off x="3936904" y="4111083"/>
            <a:ext cx="1766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en-US" sz="1200" dirty="0"/>
              <a:t>모니터링 </a:t>
            </a:r>
            <a:r>
              <a:rPr lang="en-US" altLang="ko-KR" sz="1200" dirty="0"/>
              <a:t>Service </a:t>
            </a:r>
            <a:r>
              <a:rPr lang="ko-KR" altLang="en-US" sz="1200" dirty="0"/>
              <a:t>기능</a:t>
            </a:r>
            <a:r>
              <a:rPr lang="en-US" altLang="ko-KR" sz="1200" dirty="0"/>
              <a:t>]</a:t>
            </a:r>
            <a:endParaRPr lang="ko-KR" altLang="en-US" sz="120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00DF6AE8-167C-4C09-8262-7607A830E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20" y="1907249"/>
            <a:ext cx="1231164" cy="73280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4445C1A-C19E-4A5C-8E10-C376CC6E7387}"/>
              </a:ext>
            </a:extLst>
          </p:cNvPr>
          <p:cNvSpPr txBox="1"/>
          <p:nvPr/>
        </p:nvSpPr>
        <p:spPr>
          <a:xfrm>
            <a:off x="806820" y="2647721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SCADA</a:t>
            </a:r>
            <a:endParaRPr lang="ko-KR" altLang="en-US" sz="1000" dirty="0"/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E0019E99-68C3-4A29-9541-0BC06A162D43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731320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단계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5" y="836712"/>
            <a:ext cx="5778955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2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제조데이터 수집 및 공정모니터링 장치구축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(4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대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)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89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EA2FEFA-541E-4ABA-A9E3-B27E47AABAD4}"/>
              </a:ext>
            </a:extLst>
          </p:cNvPr>
          <p:cNvSpPr/>
          <p:nvPr/>
        </p:nvSpPr>
        <p:spPr>
          <a:xfrm>
            <a:off x="541387" y="1877938"/>
            <a:ext cx="8069851" cy="4348326"/>
          </a:xfrm>
          <a:prstGeom prst="rect">
            <a:avLst/>
          </a:prstGeom>
          <a:noFill/>
          <a:ln w="317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9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4018420-B22B-4691-A091-1B5C31461F86}"/>
              </a:ext>
            </a:extLst>
          </p:cNvPr>
          <p:cNvCxnSpPr>
            <a:cxnSpLocks/>
          </p:cNvCxnSpPr>
          <p:nvPr/>
        </p:nvCxnSpPr>
        <p:spPr>
          <a:xfrm>
            <a:off x="2841431" y="3484015"/>
            <a:ext cx="0" cy="21937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E8C229-7E34-42EC-9536-9DA94C16760B}"/>
              </a:ext>
            </a:extLst>
          </p:cNvPr>
          <p:cNvSpPr txBox="1"/>
          <p:nvPr/>
        </p:nvSpPr>
        <p:spPr>
          <a:xfrm>
            <a:off x="6947570" y="2955818"/>
            <a:ext cx="155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Cloud </a:t>
            </a:r>
            <a:r>
              <a:rPr lang="ko-KR" altLang="en-US" sz="9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기반 데이터센터</a:t>
            </a:r>
            <a:r>
              <a:rPr lang="en-US" altLang="ko-KR" sz="9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(KT)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B2ADB77-B4B7-4E1C-92D9-A01A766F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85" y="4534783"/>
            <a:ext cx="323874" cy="4088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8608AC-A76A-4109-B9A8-998F32B51879}"/>
              </a:ext>
            </a:extLst>
          </p:cNvPr>
          <p:cNvSpPr txBox="1"/>
          <p:nvPr/>
        </p:nvSpPr>
        <p:spPr>
          <a:xfrm>
            <a:off x="567279" y="5564906"/>
            <a:ext cx="1798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수요기업별 공정설비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 기준</a:t>
            </a: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BA9474-F6A4-49D6-8B40-B9876E73B4D6}"/>
              </a:ext>
            </a:extLst>
          </p:cNvPr>
          <p:cNvSpPr txBox="1"/>
          <p:nvPr/>
        </p:nvSpPr>
        <p:spPr>
          <a:xfrm>
            <a:off x="2512239" y="4459086"/>
            <a:ext cx="1181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온도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습도 트랜스미터</a:t>
            </a: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CA6C90B3-DE42-46EE-B101-9457D187DB6F}"/>
              </a:ext>
            </a:extLst>
          </p:cNvPr>
          <p:cNvCxnSpPr>
            <a:cxnSpLocks/>
          </p:cNvCxnSpPr>
          <p:nvPr/>
        </p:nvCxnSpPr>
        <p:spPr>
          <a:xfrm flipV="1">
            <a:off x="1958771" y="4938368"/>
            <a:ext cx="474021" cy="79107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4513BDB0-8F6F-45BD-A012-9E0C55431851}"/>
              </a:ext>
            </a:extLst>
          </p:cNvPr>
          <p:cNvCxnSpPr>
            <a:cxnSpLocks/>
          </p:cNvCxnSpPr>
          <p:nvPr/>
        </p:nvCxnSpPr>
        <p:spPr>
          <a:xfrm flipV="1">
            <a:off x="1964027" y="4932701"/>
            <a:ext cx="1273942" cy="140435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9711931A-C67F-4A7B-93C9-C3DA2A4E2DEC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2417958" y="4137410"/>
            <a:ext cx="396439" cy="398309"/>
          </a:xfrm>
          <a:prstGeom prst="bentConnector3">
            <a:avLst>
              <a:gd name="adj1" fmla="val 50000"/>
            </a:avLst>
          </a:prstGeom>
          <a:ln w="31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>
            <a:extLst>
              <a:ext uri="{FF2B5EF4-FFF2-40B4-BE49-F238E27FC236}">
                <a16:creationId xmlns:a16="http://schemas.microsoft.com/office/drawing/2014/main" id="{24A58558-4BD2-4111-AF89-A254E4F00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662" y="4748808"/>
            <a:ext cx="164613" cy="25411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4FBC271-AB47-4C1F-A97A-ADD0929EF185}"/>
              </a:ext>
            </a:extLst>
          </p:cNvPr>
          <p:cNvSpPr txBox="1"/>
          <p:nvPr/>
        </p:nvSpPr>
        <p:spPr>
          <a:xfrm>
            <a:off x="3283878" y="4863868"/>
            <a:ext cx="70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생산실적 카운터센서</a:t>
            </a: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50D23B74-6DB2-43BB-AC4C-FFFF09A7B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730" y="3674260"/>
            <a:ext cx="241402" cy="483543"/>
          </a:xfrm>
          <a:prstGeom prst="rect">
            <a:avLst/>
          </a:prstGeom>
        </p:spPr>
      </p:pic>
      <p:pic>
        <p:nvPicPr>
          <p:cNvPr id="37" name="Picture 13">
            <a:extLst>
              <a:ext uri="{FF2B5EF4-FFF2-40B4-BE49-F238E27FC236}">
                <a16:creationId xmlns:a16="http://schemas.microsoft.com/office/drawing/2014/main" id="{C52B5FDA-2316-434A-866A-7297B080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30" y="4161817"/>
            <a:ext cx="390836" cy="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0">
            <a:extLst>
              <a:ext uri="{FF2B5EF4-FFF2-40B4-BE49-F238E27FC236}">
                <a16:creationId xmlns:a16="http://schemas.microsoft.com/office/drawing/2014/main" id="{CBBF6195-CDE5-4D87-9D29-64E0B98A7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26" y="4336895"/>
            <a:ext cx="304700" cy="2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id="{B85C2F3F-6345-47B3-9D27-768EE762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14" y="4161817"/>
            <a:ext cx="390836" cy="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29CC73DB-49B7-4E1E-A5FE-63AEE629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13" y="4336895"/>
            <a:ext cx="304700" cy="2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5E92E34-05FB-4345-B7EE-245E1AA4A669}"/>
              </a:ext>
            </a:extLst>
          </p:cNvPr>
          <p:cNvSpPr txBox="1"/>
          <p:nvPr/>
        </p:nvSpPr>
        <p:spPr>
          <a:xfrm>
            <a:off x="5763435" y="4610003"/>
            <a:ext cx="869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수요기업 </a:t>
            </a:r>
            <a:r>
              <a:rPr lang="en-US" altLang="ko-KR" sz="800" dirty="0"/>
              <a:t>Users</a:t>
            </a:r>
            <a:endParaRPr lang="ko-KR" altLang="en-US" sz="800" dirty="0"/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C314781B-80D6-4953-8E28-8DC3291D8FEF}"/>
              </a:ext>
            </a:extLst>
          </p:cNvPr>
          <p:cNvCxnSpPr/>
          <p:nvPr/>
        </p:nvCxnSpPr>
        <p:spPr>
          <a:xfrm>
            <a:off x="1964026" y="5196572"/>
            <a:ext cx="121914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7" name="Picture 2">
            <a:extLst>
              <a:ext uri="{FF2B5EF4-FFF2-40B4-BE49-F238E27FC236}">
                <a16:creationId xmlns:a16="http://schemas.microsoft.com/office/drawing/2014/main" id="{AF22B395-A7F6-44F0-A8E0-5AB08ECF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349" y="5124950"/>
            <a:ext cx="243351" cy="27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1F72B7D-08F8-4A5C-BD4B-39A6B53CD355}"/>
              </a:ext>
            </a:extLst>
          </p:cNvPr>
          <p:cNvSpPr txBox="1"/>
          <p:nvPr/>
        </p:nvSpPr>
        <p:spPr>
          <a:xfrm>
            <a:off x="3291275" y="5265726"/>
            <a:ext cx="1079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디지털전력미터기</a:t>
            </a: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4" name="Picture 2" descr="Schneider Electric (South Korea) - Solutions, Products and ...">
            <a:extLst>
              <a:ext uri="{FF2B5EF4-FFF2-40B4-BE49-F238E27FC236}">
                <a16:creationId xmlns:a16="http://schemas.microsoft.com/office/drawing/2014/main" id="{FB485D73-91A2-49EA-AB32-486E105C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92" y="5245722"/>
            <a:ext cx="471095" cy="36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7538EB72-6F20-4C04-8B37-6F5593785787}"/>
              </a:ext>
            </a:extLst>
          </p:cNvPr>
          <p:cNvCxnSpPr>
            <a:cxnSpLocks/>
          </p:cNvCxnSpPr>
          <p:nvPr/>
        </p:nvCxnSpPr>
        <p:spPr>
          <a:xfrm>
            <a:off x="1964027" y="5381943"/>
            <a:ext cx="507724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A91EF7F-9701-4858-8CE9-C8F9D51B0F5E}"/>
              </a:ext>
            </a:extLst>
          </p:cNvPr>
          <p:cNvSpPr txBox="1"/>
          <p:nvPr/>
        </p:nvSpPr>
        <p:spPr>
          <a:xfrm>
            <a:off x="2512239" y="5552659"/>
            <a:ext cx="1469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설비가동상태 경광등</a:t>
            </a: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6A292D2D-71F0-4058-906F-C12154BF1E2A}"/>
              </a:ext>
            </a:extLst>
          </p:cNvPr>
          <p:cNvCxnSpPr>
            <a:cxnSpLocks/>
          </p:cNvCxnSpPr>
          <p:nvPr/>
        </p:nvCxnSpPr>
        <p:spPr>
          <a:xfrm>
            <a:off x="2937897" y="3816369"/>
            <a:ext cx="372904" cy="1054615"/>
          </a:xfrm>
          <a:prstGeom prst="bentConnector3">
            <a:avLst>
              <a:gd name="adj1" fmla="val 200164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연결선: 꺾임 3076">
            <a:extLst>
              <a:ext uri="{FF2B5EF4-FFF2-40B4-BE49-F238E27FC236}">
                <a16:creationId xmlns:a16="http://schemas.microsoft.com/office/drawing/2014/main" id="{8017257C-710C-4EB3-B514-E6323E63649D}"/>
              </a:ext>
            </a:extLst>
          </p:cNvPr>
          <p:cNvCxnSpPr>
            <a:cxnSpLocks/>
            <a:stCxn id="47" idx="3"/>
            <a:endCxn id="35" idx="3"/>
          </p:cNvCxnSpPr>
          <p:nvPr/>
        </p:nvCxnSpPr>
        <p:spPr>
          <a:xfrm flipH="1" flipV="1">
            <a:off x="2962132" y="3916032"/>
            <a:ext cx="405568" cy="1346861"/>
          </a:xfrm>
          <a:prstGeom prst="bentConnector3">
            <a:avLst>
              <a:gd name="adj1" fmla="val -178792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2" name="직선 연결선 3091">
            <a:extLst>
              <a:ext uri="{FF2B5EF4-FFF2-40B4-BE49-F238E27FC236}">
                <a16:creationId xmlns:a16="http://schemas.microsoft.com/office/drawing/2014/main" id="{A86EA706-CD1F-4EC6-9A5D-9AFEC0A769CB}"/>
              </a:ext>
            </a:extLst>
          </p:cNvPr>
          <p:cNvCxnSpPr>
            <a:cxnSpLocks/>
          </p:cNvCxnSpPr>
          <p:nvPr/>
        </p:nvCxnSpPr>
        <p:spPr>
          <a:xfrm flipV="1">
            <a:off x="2506784" y="5519776"/>
            <a:ext cx="2017845" cy="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직선 연결선 3096">
            <a:extLst>
              <a:ext uri="{FF2B5EF4-FFF2-40B4-BE49-F238E27FC236}">
                <a16:creationId xmlns:a16="http://schemas.microsoft.com/office/drawing/2014/main" id="{951A8634-E3CC-4B67-9E79-009A585792AB}"/>
              </a:ext>
            </a:extLst>
          </p:cNvPr>
          <p:cNvCxnSpPr>
            <a:cxnSpLocks/>
          </p:cNvCxnSpPr>
          <p:nvPr/>
        </p:nvCxnSpPr>
        <p:spPr>
          <a:xfrm flipV="1">
            <a:off x="4524629" y="3760568"/>
            <a:ext cx="0" cy="1759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6" name="직선 연결선 3105">
            <a:extLst>
              <a:ext uri="{FF2B5EF4-FFF2-40B4-BE49-F238E27FC236}">
                <a16:creationId xmlns:a16="http://schemas.microsoft.com/office/drawing/2014/main" id="{1D44B4A8-8C12-467D-90FD-1D5A8DC15247}"/>
              </a:ext>
            </a:extLst>
          </p:cNvPr>
          <p:cNvCxnSpPr/>
          <p:nvPr/>
        </p:nvCxnSpPr>
        <p:spPr>
          <a:xfrm flipH="1">
            <a:off x="2937897" y="3760568"/>
            <a:ext cx="158673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5" descr="C:\Users\JINHYEON\Desktop\ENFORCE\00.사업전략팀\01. 동원F&amp;B\cloudserver.png">
            <a:extLst>
              <a:ext uri="{FF2B5EF4-FFF2-40B4-BE49-F238E27FC236}">
                <a16:creationId xmlns:a16="http://schemas.microsoft.com/office/drawing/2014/main" id="{06DBC2CC-B1C3-45A0-B799-031EF2E7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48" y="2260440"/>
            <a:ext cx="1002630" cy="9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84E08A30-F96F-4317-9448-3D452CDC6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8538" y="4566299"/>
            <a:ext cx="1231164" cy="732803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31C0667E-2510-4824-8038-BCA48C75D42B}"/>
              </a:ext>
            </a:extLst>
          </p:cNvPr>
          <p:cNvSpPr txBox="1"/>
          <p:nvPr/>
        </p:nvSpPr>
        <p:spPr>
          <a:xfrm>
            <a:off x="4538288" y="5639131"/>
            <a:ext cx="1670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Motor(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수요기업별 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개소</a:t>
            </a:r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5" name="그림 81" descr="2번그림.gif">
            <a:extLst>
              <a:ext uri="{FF2B5EF4-FFF2-40B4-BE49-F238E27FC236}">
                <a16:creationId xmlns:a16="http://schemas.microsoft.com/office/drawing/2014/main" id="{A131DAB5-F7B7-45FC-9AB8-AF23208DA6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7" y="4991686"/>
            <a:ext cx="1082278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_x129203056" descr="EMB000011bc2a15">
            <a:extLst>
              <a:ext uri="{FF2B5EF4-FFF2-40B4-BE49-F238E27FC236}">
                <a16:creationId xmlns:a16="http://schemas.microsoft.com/office/drawing/2014/main" id="{04C10A62-4D2E-4C12-BF2C-8A487BD0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78" y="4627042"/>
            <a:ext cx="279329" cy="22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16" name="직선 연결선 3115">
            <a:extLst>
              <a:ext uri="{FF2B5EF4-FFF2-40B4-BE49-F238E27FC236}">
                <a16:creationId xmlns:a16="http://schemas.microsoft.com/office/drawing/2014/main" id="{6D5DB555-A856-4676-8B5E-9276014806B9}"/>
              </a:ext>
            </a:extLst>
          </p:cNvPr>
          <p:cNvCxnSpPr>
            <a:stCxn id="116" idx="2"/>
          </p:cNvCxnSpPr>
          <p:nvPr/>
        </p:nvCxnSpPr>
        <p:spPr>
          <a:xfrm flipH="1">
            <a:off x="4818042" y="4851366"/>
            <a:ext cx="1" cy="21461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18" name="연결선: 꺾임 3117">
            <a:extLst>
              <a:ext uri="{FF2B5EF4-FFF2-40B4-BE49-F238E27FC236}">
                <a16:creationId xmlns:a16="http://schemas.microsoft.com/office/drawing/2014/main" id="{7187B5F9-F03F-4375-9F3C-44211DD2EAA6}"/>
              </a:ext>
            </a:extLst>
          </p:cNvPr>
          <p:cNvCxnSpPr>
            <a:stCxn id="116" idx="0"/>
          </p:cNvCxnSpPr>
          <p:nvPr/>
        </p:nvCxnSpPr>
        <p:spPr>
          <a:xfrm rot="16200000" flipV="1">
            <a:off x="3413696" y="3222695"/>
            <a:ext cx="952782" cy="185591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FD9152E-FDFF-4A2D-9212-8A7C98DE9247}"/>
              </a:ext>
            </a:extLst>
          </p:cNvPr>
          <p:cNvSpPr txBox="1"/>
          <p:nvPr/>
        </p:nvSpPr>
        <p:spPr>
          <a:xfrm>
            <a:off x="4861111" y="4685391"/>
            <a:ext cx="642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진동센서</a:t>
            </a: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19" name="화살표: 위쪽 3118">
            <a:extLst>
              <a:ext uri="{FF2B5EF4-FFF2-40B4-BE49-F238E27FC236}">
                <a16:creationId xmlns:a16="http://schemas.microsoft.com/office/drawing/2014/main" id="{D71517FE-B349-42BE-9A0B-A8DF95F45C6E}"/>
              </a:ext>
            </a:extLst>
          </p:cNvPr>
          <p:cNvSpPr/>
          <p:nvPr/>
        </p:nvSpPr>
        <p:spPr>
          <a:xfrm>
            <a:off x="2771009" y="3389287"/>
            <a:ext cx="121635" cy="220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3120" name="TextBox 3119">
            <a:extLst>
              <a:ext uri="{FF2B5EF4-FFF2-40B4-BE49-F238E27FC236}">
                <a16:creationId xmlns:a16="http://schemas.microsoft.com/office/drawing/2014/main" id="{92189FC4-B110-430F-84C0-DCE9A2595BFD}"/>
              </a:ext>
            </a:extLst>
          </p:cNvPr>
          <p:cNvSpPr txBox="1"/>
          <p:nvPr/>
        </p:nvSpPr>
        <p:spPr>
          <a:xfrm>
            <a:off x="2578960" y="3213624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Data</a:t>
            </a:r>
            <a:r>
              <a:rPr lang="ko-KR" altLang="en-US" sz="800" dirty="0"/>
              <a:t>전송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3C7D17D-E045-4CD0-854F-AF08FE9FEF76}"/>
              </a:ext>
            </a:extLst>
          </p:cNvPr>
          <p:cNvSpPr txBox="1"/>
          <p:nvPr/>
        </p:nvSpPr>
        <p:spPr>
          <a:xfrm>
            <a:off x="1920574" y="3549912"/>
            <a:ext cx="954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latin typeface="+mn-ea"/>
              </a:rPr>
              <a:t>Edge Computing</a:t>
            </a:r>
            <a:endParaRPr lang="ko-KR" altLang="en-US" sz="800" dirty="0">
              <a:latin typeface="+mn-ea"/>
            </a:endParaRPr>
          </a:p>
        </p:txBody>
      </p:sp>
      <p:cxnSp>
        <p:nvCxnSpPr>
          <p:cNvPr id="3123" name="연결선: 꺾임 3122">
            <a:extLst>
              <a:ext uri="{FF2B5EF4-FFF2-40B4-BE49-F238E27FC236}">
                <a16:creationId xmlns:a16="http://schemas.microsoft.com/office/drawing/2014/main" id="{D397FFA1-96B5-4928-A647-B92A9FB648B2}"/>
              </a:ext>
            </a:extLst>
          </p:cNvPr>
          <p:cNvCxnSpPr>
            <a:cxnSpLocks/>
            <a:stCxn id="3120" idx="0"/>
            <a:endCxn id="103" idx="1"/>
          </p:cNvCxnSpPr>
          <p:nvPr/>
        </p:nvCxnSpPr>
        <p:spPr>
          <a:xfrm rot="5400000" flipH="1" flipV="1">
            <a:off x="4298318" y="1303395"/>
            <a:ext cx="492397" cy="3328063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FB0A5BD-A317-49CF-87A1-77E635959653}"/>
              </a:ext>
            </a:extLst>
          </p:cNvPr>
          <p:cNvSpPr txBox="1"/>
          <p:nvPr/>
        </p:nvSpPr>
        <p:spPr>
          <a:xfrm>
            <a:off x="7629373" y="2537277"/>
            <a:ext cx="184731" cy="2077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ko-KR" altLang="en-US" sz="75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A924B83-846B-49BA-9398-509ABBE5F976}"/>
              </a:ext>
            </a:extLst>
          </p:cNvPr>
          <p:cNvSpPr txBox="1"/>
          <p:nvPr/>
        </p:nvSpPr>
        <p:spPr>
          <a:xfrm>
            <a:off x="7180318" y="4278807"/>
            <a:ext cx="76174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50"/>
              <a:t>공정모니터링</a:t>
            </a:r>
            <a:endParaRPr lang="ko-KR" altLang="en-US" sz="75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6C8EE14-49B2-4D44-B190-29C6370DB29B}"/>
              </a:ext>
            </a:extLst>
          </p:cNvPr>
          <p:cNvSpPr txBox="1"/>
          <p:nvPr/>
        </p:nvSpPr>
        <p:spPr>
          <a:xfrm>
            <a:off x="7326470" y="5312027"/>
            <a:ext cx="48763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50" dirty="0"/>
              <a:t>SCADA</a:t>
            </a:r>
            <a:endParaRPr lang="ko-KR" altLang="en-US" sz="750" dirty="0"/>
          </a:p>
        </p:txBody>
      </p:sp>
      <p:cxnSp>
        <p:nvCxnSpPr>
          <p:cNvPr id="98" name="직선 연결선 54">
            <a:extLst>
              <a:ext uri="{FF2B5EF4-FFF2-40B4-BE49-F238E27FC236}">
                <a16:creationId xmlns:a16="http://schemas.microsoft.com/office/drawing/2014/main" id="{05E8DE2E-257A-4954-AF11-394A5E2C0586}"/>
              </a:ext>
            </a:extLst>
          </p:cNvPr>
          <p:cNvCxnSpPr>
            <a:cxnSpLocks/>
            <a:stCxn id="39" idx="3"/>
            <a:endCxn id="110" idx="1"/>
          </p:cNvCxnSpPr>
          <p:nvPr/>
        </p:nvCxnSpPr>
        <p:spPr>
          <a:xfrm>
            <a:off x="6530850" y="4341495"/>
            <a:ext cx="407688" cy="591206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그림 96">
            <a:extLst>
              <a:ext uri="{FF2B5EF4-FFF2-40B4-BE49-F238E27FC236}">
                <a16:creationId xmlns:a16="http://schemas.microsoft.com/office/drawing/2014/main" id="{592D9FB2-0584-4B53-B802-919F5D8E5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1152" y="3579792"/>
            <a:ext cx="1280081" cy="686090"/>
          </a:xfrm>
          <a:prstGeom prst="rect">
            <a:avLst/>
          </a:prstGeom>
        </p:spPr>
      </p:pic>
      <p:pic>
        <p:nvPicPr>
          <p:cNvPr id="99" name="Picture 55" descr="사출기그림1">
            <a:extLst>
              <a:ext uri="{FF2B5EF4-FFF2-40B4-BE49-F238E27FC236}">
                <a16:creationId xmlns:a16="http://schemas.microsoft.com/office/drawing/2014/main" id="{8AAAD4B3-2421-44BB-927E-0DF08B5D8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189" y="4846463"/>
            <a:ext cx="1403529" cy="700217"/>
          </a:xfrm>
          <a:prstGeom prst="rect">
            <a:avLst/>
          </a:prstGeom>
          <a:solidFill>
            <a:srgbClr val="99CCFF"/>
          </a:solidFill>
          <a:ln w="3175" algn="ctr">
            <a:solidFill>
              <a:srgbClr val="99CCFF"/>
            </a:solidFill>
            <a:miter lim="800000"/>
            <a:headEnd/>
            <a:tailEnd/>
          </a:ln>
        </p:spPr>
      </p:pic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CFE6440E-27F8-4A18-BC56-17B3117DC6BA}"/>
              </a:ext>
            </a:extLst>
          </p:cNvPr>
          <p:cNvCxnSpPr>
            <a:endCxn id="97" idx="1"/>
          </p:cNvCxnSpPr>
          <p:nvPr/>
        </p:nvCxnSpPr>
        <p:spPr>
          <a:xfrm rot="5400000" flipH="1" flipV="1">
            <a:off x="6621060" y="4036472"/>
            <a:ext cx="413727" cy="186458"/>
          </a:xfrm>
          <a:prstGeom prst="bentConnector2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6" y="836712"/>
            <a:ext cx="538231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2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클라우드 기반 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공정모니터링 시스템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구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축</a:t>
            </a:r>
          </a:p>
        </p:txBody>
      </p:sp>
      <p:grpSp>
        <p:nvGrpSpPr>
          <p:cNvPr id="106" name="Group 30">
            <a:extLst>
              <a:ext uri="{FF2B5EF4-FFF2-40B4-BE49-F238E27FC236}">
                <a16:creationId xmlns:a16="http://schemas.microsoft.com/office/drawing/2014/main" id="{3EEF64DA-7DDA-43B8-902A-440980C8FA93}"/>
              </a:ext>
            </a:extLst>
          </p:cNvPr>
          <p:cNvGrpSpPr>
            <a:grpSpLocks/>
          </p:cNvGrpSpPr>
          <p:nvPr/>
        </p:nvGrpSpPr>
        <p:grpSpPr bwMode="auto">
          <a:xfrm>
            <a:off x="609601" y="1412776"/>
            <a:ext cx="7924805" cy="838200"/>
            <a:chOff x="328" y="4250"/>
            <a:chExt cx="3749" cy="794"/>
          </a:xfrm>
        </p:grpSpPr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3795AB7C-FF82-47F6-90A1-1CCD7AE3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4275"/>
              <a:ext cx="71" cy="755"/>
            </a:xfrm>
            <a:custGeom>
              <a:avLst/>
              <a:gdLst>
                <a:gd name="T0" fmla="*/ 18 w 71"/>
                <a:gd name="T1" fmla="*/ 0 h 850"/>
                <a:gd name="T2" fmla="*/ 71 w 71"/>
                <a:gd name="T3" fmla="*/ 21 h 850"/>
                <a:gd name="T4" fmla="*/ 68 w 71"/>
                <a:gd name="T5" fmla="*/ 204 h 850"/>
                <a:gd name="T6" fmla="*/ 0 w 71"/>
                <a:gd name="T7" fmla="*/ 195 h 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850"/>
                <a:gd name="T14" fmla="*/ 71 w 71"/>
                <a:gd name="T15" fmla="*/ 850 h 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850">
                  <a:moveTo>
                    <a:pt x="18" y="0"/>
                  </a:moveTo>
                  <a:lnTo>
                    <a:pt x="71" y="88"/>
                  </a:lnTo>
                  <a:lnTo>
                    <a:pt x="68" y="850"/>
                  </a:lnTo>
                  <a:lnTo>
                    <a:pt x="0" y="808"/>
                  </a:lnTo>
                </a:path>
              </a:pathLst>
            </a:custGeom>
            <a:gradFill rotWithShape="0">
              <a:gsLst>
                <a:gs pos="0">
                  <a:srgbClr val="91B6DB"/>
                </a:gs>
                <a:gs pos="100000">
                  <a:srgbClr val="DAE7F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9pPr>
            </a:lstStyle>
            <a:p>
              <a:endPara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59558CAF-5DA9-4970-AA79-FE0E7AACB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" y="4989"/>
              <a:ext cx="3716" cy="55"/>
            </a:xfrm>
            <a:custGeom>
              <a:avLst/>
              <a:gdLst>
                <a:gd name="T0" fmla="*/ 0 w 3707"/>
                <a:gd name="T1" fmla="*/ 4 h 62"/>
                <a:gd name="T2" fmla="*/ 147 w 3707"/>
                <a:gd name="T3" fmla="*/ 15 h 62"/>
                <a:gd name="T4" fmla="*/ 3815 w 3707"/>
                <a:gd name="T5" fmla="*/ 11 h 62"/>
                <a:gd name="T6" fmla="*/ 3745 w 3707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07"/>
                <a:gd name="T13" fmla="*/ 0 h 62"/>
                <a:gd name="T14" fmla="*/ 3707 w 3707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07" h="62">
                  <a:moveTo>
                    <a:pt x="0" y="11"/>
                  </a:moveTo>
                  <a:lnTo>
                    <a:pt x="147" y="62"/>
                  </a:lnTo>
                  <a:lnTo>
                    <a:pt x="3707" y="44"/>
                  </a:lnTo>
                  <a:lnTo>
                    <a:pt x="3637" y="0"/>
                  </a:lnTo>
                </a:path>
              </a:pathLst>
            </a:custGeom>
            <a:gradFill rotWithShape="0">
              <a:gsLst>
                <a:gs pos="0">
                  <a:srgbClr val="91B6DB"/>
                </a:gs>
                <a:gs pos="100000">
                  <a:srgbClr val="DAE7F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9pPr>
            </a:lstStyle>
            <a:p>
              <a:endPara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111" name="AutoShape 33">
              <a:extLst>
                <a:ext uri="{FF2B5EF4-FFF2-40B4-BE49-F238E27FC236}">
                  <a16:creationId xmlns:a16="http://schemas.microsoft.com/office/drawing/2014/main" id="{633F859C-5190-4B3C-995B-1ED877E4A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" y="4250"/>
              <a:ext cx="3696" cy="752"/>
            </a:xfrm>
            <a:prstGeom prst="roundRect">
              <a:avLst>
                <a:gd name="adj" fmla="val 6250"/>
              </a:avLst>
            </a:prstGeom>
            <a:gradFill rotWithShape="0">
              <a:gsLst>
                <a:gs pos="0">
                  <a:srgbClr val="91B6DB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6196CB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9pPr>
            </a:lstStyle>
            <a:p>
              <a:endPara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112" name="Rectangle 36">
              <a:extLst>
                <a:ext uri="{FF2B5EF4-FFF2-40B4-BE49-F238E27FC236}">
                  <a16:creationId xmlns:a16="http://schemas.microsoft.com/office/drawing/2014/main" id="{918127B8-E8A9-4B52-9AC2-2F85698D9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" y="4273"/>
              <a:ext cx="3629" cy="706"/>
            </a:xfrm>
            <a:prstGeom prst="rect">
              <a:avLst/>
            </a:prstGeom>
            <a:gradFill rotWithShape="0">
              <a:gsLst>
                <a:gs pos="0">
                  <a:srgbClr val="CFDFE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  <a:cs typeface="+mn-cs"/>
                </a:defRPr>
              </a:lvl9pPr>
            </a:lstStyle>
            <a:p>
              <a:endPara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113" name="TextBox 9">
            <a:extLst>
              <a:ext uri="{FF2B5EF4-FFF2-40B4-BE49-F238E27FC236}">
                <a16:creationId xmlns:a16="http://schemas.microsoft.com/office/drawing/2014/main" id="{586DF58A-41D0-4707-9DF1-67E8488D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439764"/>
            <a:ext cx="7591425" cy="6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504000101010101" pitchFamily="18" charset="-127"/>
              </a:rPr>
              <a:t>1.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504000101010101" pitchFamily="18" charset="-127"/>
              </a:rPr>
              <a:t>설비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504000101010101" pitchFamily="18" charset="-127"/>
              </a:rPr>
              <a:t>(4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504000101010101" pitchFamily="18" charset="-127"/>
              </a:rPr>
              <a:t>대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504000101010101" pitchFamily="18" charset="-127"/>
              </a:rPr>
              <a:t>)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504000101010101" pitchFamily="18" charset="-127"/>
              </a:rPr>
              <a:t> 데이터 측정용 계측센서와  데이터수집 장치를 통한 데이터 수집의 단계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anose="02030504000101010101" pitchFamily="18" charset="-127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504000101010101" pitchFamily="18" charset="-127"/>
              </a:rPr>
              <a:t>2.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504000101010101" pitchFamily="18" charset="-127"/>
              </a:rPr>
              <a:t>데이터수집 장치와 클라우드간은 인터넷을 통하여 데이터수집 및 분석을 하는  작업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61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400977" y="836712"/>
            <a:ext cx="538231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데이터셋 구축사례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- 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회전기기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(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모터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)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93" name="Picture 3">
            <a:extLst>
              <a:ext uri="{FF2B5EF4-FFF2-40B4-BE49-F238E27FC236}">
                <a16:creationId xmlns:a16="http://schemas.microsoft.com/office/drawing/2014/main" id="{D0DE3BB1-003E-428E-9DF9-72A87DC2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336514"/>
            <a:ext cx="4032448" cy="3051027"/>
          </a:xfrm>
          <a:prstGeom prst="rect">
            <a:avLst/>
          </a:prstGeom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1C4764F-C32A-4299-9106-BA750700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89657"/>
            <a:ext cx="2695242" cy="208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5" name="Table 4">
            <a:extLst>
              <a:ext uri="{FF2B5EF4-FFF2-40B4-BE49-F238E27FC236}">
                <a16:creationId xmlns:a16="http://schemas.microsoft.com/office/drawing/2014/main" id="{16A3D61B-99AB-4A1C-9746-0BD005B37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85188"/>
              </p:ext>
            </p:extLst>
          </p:nvPr>
        </p:nvGraphicFramePr>
        <p:xfrm>
          <a:off x="323528" y="1347306"/>
          <a:ext cx="8352928" cy="1865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6964">
                  <a:extLst>
                    <a:ext uri="{9D8B030D-6E8A-4147-A177-3AD203B41FA5}">
                      <a16:colId xmlns:a16="http://schemas.microsoft.com/office/drawing/2014/main" val="3628024898"/>
                    </a:ext>
                  </a:extLst>
                </a:gridCol>
                <a:gridCol w="4012036">
                  <a:extLst>
                    <a:ext uri="{9D8B030D-6E8A-4147-A177-3AD203B41FA5}">
                      <a16:colId xmlns:a16="http://schemas.microsoft.com/office/drawing/2014/main" val="42969572"/>
                    </a:ext>
                  </a:extLst>
                </a:gridCol>
                <a:gridCol w="2893928">
                  <a:extLst>
                    <a:ext uri="{9D8B030D-6E8A-4147-A177-3AD203B41FA5}">
                      <a16:colId xmlns:a16="http://schemas.microsoft.com/office/drawing/2014/main" val="3160313223"/>
                    </a:ext>
                  </a:extLst>
                </a:gridCol>
              </a:tblGrid>
              <a:tr h="322542"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수집 대상 신호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활용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특징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16673"/>
                  </a:ext>
                </a:extLst>
              </a:tr>
              <a:tr h="145419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진동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전류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온도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소음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회전기기 및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AC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전원 사용설비 전력 관리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사고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고장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화재 등 사전 차단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기계 설치상태 이상징후 감시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공장 주요 설비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55781"/>
                  </a:ext>
                </a:extLst>
              </a:tr>
            </a:tbl>
          </a:graphicData>
        </a:graphic>
      </p:graphicFrame>
      <p:grpSp>
        <p:nvGrpSpPr>
          <p:cNvPr id="96" name="그룹 95"/>
          <p:cNvGrpSpPr/>
          <p:nvPr/>
        </p:nvGrpSpPr>
        <p:grpSpPr>
          <a:xfrm>
            <a:off x="344488" y="3573016"/>
            <a:ext cx="1002800" cy="2838000"/>
            <a:chOff x="344488" y="3573016"/>
            <a:chExt cx="1002800" cy="2838000"/>
          </a:xfrm>
        </p:grpSpPr>
        <p:pic>
          <p:nvPicPr>
            <p:cNvPr id="100" name="Picture 2" descr="C:\My_work\MKT EOCR\Energy EOCR\Picture\Quantum_Converter_2013.jpg">
              <a:extLst>
                <a:ext uri="{FF2B5EF4-FFF2-40B4-BE49-F238E27FC236}">
                  <a16:creationId xmlns:a16="http://schemas.microsoft.com/office/drawing/2014/main" id="{4926C443-9DDA-4B70-A937-39E30796A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488" y="4435982"/>
              <a:ext cx="1002800" cy="85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1" name="Group 211">
              <a:extLst>
                <a:ext uri="{FF2B5EF4-FFF2-40B4-BE49-F238E27FC236}">
                  <a16:creationId xmlns:a16="http://schemas.microsoft.com/office/drawing/2014/main" id="{42404766-E678-46F1-9E17-BDEB9BE091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196" y="5243591"/>
              <a:ext cx="268265" cy="654391"/>
              <a:chOff x="684" y="2494"/>
              <a:chExt cx="294" cy="662"/>
            </a:xfrm>
          </p:grpSpPr>
          <p:sp>
            <p:nvSpPr>
              <p:cNvPr id="134" name="Line 118">
                <a:extLst>
                  <a:ext uri="{FF2B5EF4-FFF2-40B4-BE49-F238E27FC236}">
                    <a16:creationId xmlns:a16="http://schemas.microsoft.com/office/drawing/2014/main" id="{9984B6F9-C2D8-411C-B48A-ECA222A27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4" y="3026"/>
                <a:ext cx="124" cy="120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35" name="Line 125">
                <a:extLst>
                  <a:ext uri="{FF2B5EF4-FFF2-40B4-BE49-F238E27FC236}">
                    <a16:creationId xmlns:a16="http://schemas.microsoft.com/office/drawing/2014/main" id="{BC3B3458-4A58-4E7D-9BCF-05F8DED2E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4" y="2494"/>
                <a:ext cx="0" cy="534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36" name="Line 126">
                <a:extLst>
                  <a:ext uri="{FF2B5EF4-FFF2-40B4-BE49-F238E27FC236}">
                    <a16:creationId xmlns:a16="http://schemas.microsoft.com/office/drawing/2014/main" id="{830C6969-7072-4A1C-8077-697A1EFBF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5" y="2494"/>
                <a:ext cx="0" cy="662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37" name="Line 127">
                <a:extLst>
                  <a:ext uri="{FF2B5EF4-FFF2-40B4-BE49-F238E27FC236}">
                    <a16:creationId xmlns:a16="http://schemas.microsoft.com/office/drawing/2014/main" id="{1B6D100C-EFA9-4056-88CA-A81027FA0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3" y="2494"/>
                <a:ext cx="0" cy="546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38" name="Line 128">
                <a:extLst>
                  <a:ext uri="{FF2B5EF4-FFF2-40B4-BE49-F238E27FC236}">
                    <a16:creationId xmlns:a16="http://schemas.microsoft.com/office/drawing/2014/main" id="{06CFE0FC-309D-424A-BEFA-F6F78A5F6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" y="3019"/>
                <a:ext cx="146" cy="135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pic>
          <p:nvPicPr>
            <p:cNvPr id="109" name="Picture 209" descr="motore1">
              <a:extLst>
                <a:ext uri="{FF2B5EF4-FFF2-40B4-BE49-F238E27FC236}">
                  <a16:creationId xmlns:a16="http://schemas.microsoft.com/office/drawing/2014/main" id="{864D0A0F-311E-4EA1-B2B1-2F56C1A0A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265" y="5858441"/>
              <a:ext cx="635990" cy="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7" name="Group 137">
              <a:extLst>
                <a:ext uri="{FF2B5EF4-FFF2-40B4-BE49-F238E27FC236}">
                  <a16:creationId xmlns:a16="http://schemas.microsoft.com/office/drawing/2014/main" id="{6485B6C7-32F6-4BE9-A246-77FCAF66D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0031" y="3574005"/>
              <a:ext cx="88510" cy="970712"/>
              <a:chOff x="716" y="807"/>
              <a:chExt cx="96" cy="984"/>
            </a:xfrm>
          </p:grpSpPr>
          <p:sp>
            <p:nvSpPr>
              <p:cNvPr id="130" name="Line 138">
                <a:extLst>
                  <a:ext uri="{FF2B5EF4-FFF2-40B4-BE49-F238E27FC236}">
                    <a16:creationId xmlns:a16="http://schemas.microsoft.com/office/drawing/2014/main" id="{4C736EBC-EAA7-4F04-AAE5-9A090A441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0" y="1293"/>
                <a:ext cx="0" cy="498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31" name="Line 139">
                <a:extLst>
                  <a:ext uri="{FF2B5EF4-FFF2-40B4-BE49-F238E27FC236}">
                    <a16:creationId xmlns:a16="http://schemas.microsoft.com/office/drawing/2014/main" id="{0F3A541A-5372-47BB-A8FF-51831FA4B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" y="807"/>
                <a:ext cx="0" cy="256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32" name="Line 140">
                <a:extLst>
                  <a:ext uri="{FF2B5EF4-FFF2-40B4-BE49-F238E27FC236}">
                    <a16:creationId xmlns:a16="http://schemas.microsoft.com/office/drawing/2014/main" id="{056412A6-D600-41CD-A679-B4BF3D3CE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101"/>
                <a:ext cx="64" cy="200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33" name="Line 141">
                <a:extLst>
                  <a:ext uri="{FF2B5EF4-FFF2-40B4-BE49-F238E27FC236}">
                    <a16:creationId xmlns:a16="http://schemas.microsoft.com/office/drawing/2014/main" id="{DADA9AC0-9292-4F81-8F3C-EAB2C4E08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1063"/>
                <a:ext cx="64" cy="0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118" name="그룹 54">
              <a:extLst>
                <a:ext uri="{FF2B5EF4-FFF2-40B4-BE49-F238E27FC236}">
                  <a16:creationId xmlns:a16="http://schemas.microsoft.com/office/drawing/2014/main" id="{7BE6ABF9-687C-4ECD-B175-6A06A1105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7013" y="3573016"/>
              <a:ext cx="87597" cy="964781"/>
              <a:chOff x="1816144" y="1319213"/>
              <a:chExt cx="140418" cy="1550062"/>
            </a:xfrm>
          </p:grpSpPr>
          <p:sp>
            <p:nvSpPr>
              <p:cNvPr id="125" name="Line 143">
                <a:extLst>
                  <a:ext uri="{FF2B5EF4-FFF2-40B4-BE49-F238E27FC236}">
                    <a16:creationId xmlns:a16="http://schemas.microsoft.com/office/drawing/2014/main" id="{FBA1BDEE-8A02-4029-B626-0907BA7BB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09756" y="2080293"/>
                <a:ext cx="0" cy="788982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27" name="Line 144">
                <a:extLst>
                  <a:ext uri="{FF2B5EF4-FFF2-40B4-BE49-F238E27FC236}">
                    <a16:creationId xmlns:a16="http://schemas.microsoft.com/office/drawing/2014/main" id="{3CB672FE-FF06-49F2-92EA-3122DAF2F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756" y="1319213"/>
                <a:ext cx="0" cy="405581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28" name="Line 145">
                <a:extLst>
                  <a:ext uri="{FF2B5EF4-FFF2-40B4-BE49-F238E27FC236}">
                    <a16:creationId xmlns:a16="http://schemas.microsoft.com/office/drawing/2014/main" id="{608D5558-30E0-45C7-9A6B-70AAA9605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144" y="1776107"/>
                <a:ext cx="93612" cy="316860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29" name="Line 146">
                <a:extLst>
                  <a:ext uri="{FF2B5EF4-FFF2-40B4-BE49-F238E27FC236}">
                    <a16:creationId xmlns:a16="http://schemas.microsoft.com/office/drawing/2014/main" id="{05A1498A-9AE6-4F84-A0CC-FFD7F193E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2950" y="1724794"/>
                <a:ext cx="93612" cy="0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119" name="Group 213">
              <a:extLst>
                <a:ext uri="{FF2B5EF4-FFF2-40B4-BE49-F238E27FC236}">
                  <a16:creationId xmlns:a16="http://schemas.microsoft.com/office/drawing/2014/main" id="{B7401773-F05B-4042-B768-72EFE0BBB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175" y="3580924"/>
              <a:ext cx="87597" cy="956873"/>
              <a:chOff x="716" y="807"/>
              <a:chExt cx="96" cy="958"/>
            </a:xfrm>
          </p:grpSpPr>
          <p:sp>
            <p:nvSpPr>
              <p:cNvPr id="120" name="Line 214">
                <a:extLst>
                  <a:ext uri="{FF2B5EF4-FFF2-40B4-BE49-F238E27FC236}">
                    <a16:creationId xmlns:a16="http://schemas.microsoft.com/office/drawing/2014/main" id="{B87233BE-71CB-4DD0-838C-D63003110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0" y="1293"/>
                <a:ext cx="0" cy="472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22" name="Line 215">
                <a:extLst>
                  <a:ext uri="{FF2B5EF4-FFF2-40B4-BE49-F238E27FC236}">
                    <a16:creationId xmlns:a16="http://schemas.microsoft.com/office/drawing/2014/main" id="{D2757E74-4476-49F9-B176-9A2E4A2B2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" y="807"/>
                <a:ext cx="0" cy="256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23" name="Line 216">
                <a:extLst>
                  <a:ext uri="{FF2B5EF4-FFF2-40B4-BE49-F238E27FC236}">
                    <a16:creationId xmlns:a16="http://schemas.microsoft.com/office/drawing/2014/main" id="{CD15AF8B-F136-4571-BED0-4673E5B64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101"/>
                <a:ext cx="64" cy="200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24" name="Line 217">
                <a:extLst>
                  <a:ext uri="{FF2B5EF4-FFF2-40B4-BE49-F238E27FC236}">
                    <a16:creationId xmlns:a16="http://schemas.microsoft.com/office/drawing/2014/main" id="{24B257E9-9FD6-429C-9D5C-563D41B4C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1063"/>
                <a:ext cx="64" cy="0"/>
              </a:xfrm>
              <a:prstGeom prst="line">
                <a:avLst/>
              </a:prstGeom>
              <a:noFill/>
              <a:ln w="38100">
                <a:solidFill>
                  <a:srgbClr val="0C7604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sp>
        <p:nvSpPr>
          <p:cNvPr id="139" name="AutoShape 80">
            <a:extLst>
              <a:ext uri="{FF2B5EF4-FFF2-40B4-BE49-F238E27FC236}">
                <a16:creationId xmlns:a16="http://schemas.microsoft.com/office/drawing/2014/main" id="{9EA7D4C6-AB58-4CB1-9D65-A4A02988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43" y="4658395"/>
            <a:ext cx="582153" cy="134437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99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 sz="1600">
              <a:solidFill>
                <a:srgbClr val="0C7604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0" name="AutoShape 37">
            <a:extLst>
              <a:ext uri="{FF2B5EF4-FFF2-40B4-BE49-F238E27FC236}">
                <a16:creationId xmlns:a16="http://schemas.microsoft.com/office/drawing/2014/main" id="{260BBBEB-69ED-4596-8B07-F36D90B45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3573023"/>
            <a:ext cx="2944921" cy="2232241"/>
          </a:xfrm>
          <a:prstGeom prst="roundRect">
            <a:avLst>
              <a:gd name="adj" fmla="val 9915"/>
            </a:avLst>
          </a:prstGeom>
          <a:noFill/>
          <a:ln w="1905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ko-KR" sz="1600">
              <a:solidFill>
                <a:srgbClr val="0C7604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1" name="Line 9">
            <a:extLst>
              <a:ext uri="{FF2B5EF4-FFF2-40B4-BE49-F238E27FC236}">
                <a16:creationId xmlns:a16="http://schemas.microsoft.com/office/drawing/2014/main" id="{FF5735CB-F804-4735-83AA-C6DB7DC00B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71387" y="4735049"/>
            <a:ext cx="463788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oval" w="med" len="med"/>
          </a:ln>
        </p:spPr>
        <p:txBody>
          <a:bodyPr wrap="square">
            <a:spAutoFit/>
          </a:bodyPr>
          <a:lstStyle/>
          <a:p>
            <a:endParaRPr 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2" name="Line 9">
            <a:extLst>
              <a:ext uri="{FF2B5EF4-FFF2-40B4-BE49-F238E27FC236}">
                <a16:creationId xmlns:a16="http://schemas.microsoft.com/office/drawing/2014/main" id="{C0628B92-0479-4E04-8ECD-F2B6C57FBC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8138" y="3850765"/>
            <a:ext cx="360485" cy="54133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3" name="AutoShape 40">
            <a:extLst>
              <a:ext uri="{FF2B5EF4-FFF2-40B4-BE49-F238E27FC236}">
                <a16:creationId xmlns:a16="http://schemas.microsoft.com/office/drawing/2014/main" id="{94D82938-B234-4131-846D-B152A791A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710" y="3573016"/>
            <a:ext cx="678412" cy="3015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ko-KR" sz="1600" b="1" dirty="0">
                <a:solidFill>
                  <a:srgbClr val="FF9900"/>
                </a:solidFill>
                <a:latin typeface="굴림" pitchFamily="50" charset="-127"/>
                <a:ea typeface="굴림" pitchFamily="50" charset="-127"/>
              </a:rPr>
              <a:t>ZCT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ECE187B-20EE-4103-9ACA-317407B8D8AF}"/>
              </a:ext>
            </a:extLst>
          </p:cNvPr>
          <p:cNvSpPr txBox="1"/>
          <p:nvPr/>
        </p:nvSpPr>
        <p:spPr>
          <a:xfrm>
            <a:off x="1117865" y="5280802"/>
            <a:ext cx="73623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</a:rPr>
              <a:t>EOCR</a:t>
            </a:r>
            <a:endParaRPr lang="ko-KR" alt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400977" y="836712"/>
            <a:ext cx="538231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데이터셋 구축사례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-  CNC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가공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16A3D61B-99AB-4A1C-9746-0BD005B37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21706"/>
              </p:ext>
            </p:extLst>
          </p:nvPr>
        </p:nvGraphicFramePr>
        <p:xfrm>
          <a:off x="416496" y="1275298"/>
          <a:ext cx="8259960" cy="1865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8024898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2969572"/>
                    </a:ext>
                  </a:extLst>
                </a:gridCol>
                <a:gridCol w="2283296">
                  <a:extLst>
                    <a:ext uri="{9D8B030D-6E8A-4147-A177-3AD203B41FA5}">
                      <a16:colId xmlns:a16="http://schemas.microsoft.com/office/drawing/2014/main" val="3160313223"/>
                    </a:ext>
                  </a:extLst>
                </a:gridCol>
              </a:tblGrid>
              <a:tr h="322542"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수집 대상 신호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활용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특징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16673"/>
                  </a:ext>
                </a:extLst>
              </a:tr>
              <a:tr h="145419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축 위치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가공 속도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사용 공구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가공 프로그램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가공불량 원인 분석 및 예측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생산 품질 향상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공구 수명 진단 및 관리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생산 품질 향상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가공 데이터를 통한 생산 품질 향상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55781"/>
                  </a:ext>
                </a:extLst>
              </a:tr>
            </a:tbl>
          </a:graphicData>
        </a:graphic>
      </p:graphicFrame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3DAFAA6D-AA03-4AAD-857D-B10A5E3E5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28542"/>
              </p:ext>
            </p:extLst>
          </p:nvPr>
        </p:nvGraphicFramePr>
        <p:xfrm>
          <a:off x="416496" y="3394920"/>
          <a:ext cx="8259960" cy="32024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301973198"/>
                    </a:ext>
                  </a:extLst>
                </a:gridCol>
                <a:gridCol w="6675784">
                  <a:extLst>
                    <a:ext uri="{9D8B030D-6E8A-4147-A177-3AD203B41FA5}">
                      <a16:colId xmlns:a16="http://schemas.microsoft.com/office/drawing/2014/main" val="2874720330"/>
                    </a:ext>
                  </a:extLst>
                </a:gridCol>
              </a:tblGrid>
              <a:tr h="125026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ko-KR" sz="1200" kern="100" dirty="0">
                          <a:effectLst/>
                          <a:latin typeface="+mn-ea"/>
                          <a:ea typeface="+mn-ea"/>
                        </a:rPr>
                        <a:t>종류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ko-KR" sz="1200" kern="100" dirty="0">
                          <a:effectLst/>
                          <a:latin typeface="+mn-ea"/>
                          <a:ea typeface="+mn-ea"/>
                        </a:rPr>
                        <a:t>수집 대상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18800"/>
                  </a:ext>
                </a:extLst>
              </a:tr>
              <a:tr h="481005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Axis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100ms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Positions: Absolute, Machine, Relative, </a:t>
                      </a:r>
                      <a:r>
                        <a:rPr lang="en-US" sz="1200" kern="100" dirty="0" err="1">
                          <a:effectLst/>
                          <a:latin typeface="+mn-ea"/>
                          <a:ea typeface="+mn-ea"/>
                        </a:rPr>
                        <a:t>DistanceToGo</a:t>
                      </a:r>
                      <a:endParaRPr lang="en-US" sz="1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Feed rate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Servo load meter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Load current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53872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Spindle</a:t>
                      </a:r>
                      <a:endParaRPr lang="ko-KR" sz="1200" kern="10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250ms</a:t>
                      </a:r>
                      <a:endParaRPr lang="ko-KR" sz="12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Spindle speed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Spindle load meter(average, maximum)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30493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Tool</a:t>
                      </a:r>
                      <a:endParaRPr lang="ko-KR" sz="1200" kern="10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500ms</a:t>
                      </a:r>
                      <a:endParaRPr lang="ko-KR" sz="12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Tool number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Tool life counter, Tool life value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58534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Program</a:t>
                      </a:r>
                      <a:endParaRPr lang="ko-KR" sz="1200" kern="10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100 ms</a:t>
                      </a:r>
                      <a:endParaRPr lang="ko-KR" sz="12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Program number, Sub-program number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Sequence number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04445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Status</a:t>
                      </a:r>
                      <a:endParaRPr lang="ko-KR" sz="1200" kern="10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500ms</a:t>
                      </a:r>
                      <a:endParaRPr lang="ko-KR" sz="12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en-US" sz="1200" kern="100" dirty="0" err="1">
                          <a:effectLst/>
                          <a:latin typeface="+mn-ea"/>
                          <a:ea typeface="+mn-ea"/>
                        </a:rPr>
                        <a:t>OpMode</a:t>
                      </a: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: Ready, start, e-stop, manual, automatic, MDI, …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Alarm: IO, overtravel, overheat, servo, spindle, PMC, …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13157"/>
                  </a:ext>
                </a:extLst>
              </a:tr>
              <a:tr h="243686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PMC(PLC)</a:t>
                      </a:r>
                      <a:endParaRPr lang="ko-KR" sz="1200" kern="100">
                        <a:effectLst/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>
                          <a:effectLst/>
                          <a:latin typeface="+mn-ea"/>
                          <a:ea typeface="+mn-ea"/>
                        </a:rPr>
                        <a:t>500ms</a:t>
                      </a:r>
                      <a:endParaRPr lang="ko-KR" sz="12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</a:rPr>
                        <a:t>- Other necessary signals from PLC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43" marR="55243" marT="18288" marB="1828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5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9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400977" y="836712"/>
            <a:ext cx="538231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데이터셋 구축사례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- 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전력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6A3D61B-99AB-4A1C-9746-0BD005B37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4588"/>
              </p:ext>
            </p:extLst>
          </p:nvPr>
        </p:nvGraphicFramePr>
        <p:xfrm>
          <a:off x="439604" y="1181864"/>
          <a:ext cx="828092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8024898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296957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160313223"/>
                    </a:ext>
                  </a:extLst>
                </a:gridCol>
              </a:tblGrid>
              <a:tr h="322542"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수집 대상 신호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활용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특징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16673"/>
                  </a:ext>
                </a:extLst>
              </a:tr>
              <a:tr h="145419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전압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전류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주파수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역률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전력량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설비별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소비 전력량 관리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에너지 효율화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 생산 비용 절감 및 생산 관리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5578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ECC92036-6287-490A-8A07-C232B7611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2" y="3274744"/>
            <a:ext cx="8123624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400977" y="836712"/>
            <a:ext cx="538231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데이터셋 구축사례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- 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주물 및 열처리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8D5299CF-CFCE-4C48-96EC-8E769CE1C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023188"/>
              </p:ext>
            </p:extLst>
          </p:nvPr>
        </p:nvGraphicFramePr>
        <p:xfrm>
          <a:off x="395536" y="1347306"/>
          <a:ext cx="8064896" cy="1865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8024898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296957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160313223"/>
                    </a:ext>
                  </a:extLst>
                </a:gridCol>
              </a:tblGrid>
              <a:tr h="322542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수집 대상 신호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활용 방안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특징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16673"/>
                  </a:ext>
                </a:extLst>
              </a:tr>
              <a:tr h="145419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습도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온도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전력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용해로의 최적 관리를 통한 주물 불량률 감소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90488" marR="0" lvl="0" indent="-90488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열처리 조건 최적화를 통한 불량률 감소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90488" marR="0" lvl="0" indent="-90488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재료 및 상태 조건에 따른 열처리 조건의 경험적 </a:t>
                      </a: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knowhow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데이터의 제공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유사 설비 공통 적용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55781"/>
                  </a:ext>
                </a:extLst>
              </a:tr>
            </a:tbl>
          </a:graphicData>
        </a:graphic>
      </p:graphicFrame>
      <p:pic>
        <p:nvPicPr>
          <p:cNvPr id="9" name="Picture 5">
            <a:extLst>
              <a:ext uri="{FF2B5EF4-FFF2-40B4-BE49-F238E27FC236}">
                <a16:creationId xmlns:a16="http://schemas.microsoft.com/office/drawing/2014/main" id="{0F7DDD3A-E467-47CE-8DEE-192671692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6" y="3501009"/>
            <a:ext cx="7480480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400977" y="836712"/>
            <a:ext cx="538231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데이터셋 구축사례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- 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사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출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D5299CF-CFCE-4C48-96EC-8E769CE1C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69763"/>
              </p:ext>
            </p:extLst>
          </p:nvPr>
        </p:nvGraphicFramePr>
        <p:xfrm>
          <a:off x="395536" y="1253872"/>
          <a:ext cx="8136904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8024898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296957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60313223"/>
                    </a:ext>
                  </a:extLst>
                </a:gridCol>
              </a:tblGrid>
              <a:tr h="322542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수집 대상 신호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활용 방안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특징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16673"/>
                  </a:ext>
                </a:extLst>
              </a:tr>
              <a:tr h="145419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계량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온도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압력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주입 시간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속도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사출 </a:t>
                      </a:r>
                      <a:r>
                        <a:rPr lang="ko-KR" altLang="en-US" sz="1400" b="1" dirty="0" err="1">
                          <a:latin typeface="+mn-ea"/>
                          <a:ea typeface="+mn-ea"/>
                          <a:cs typeface="Arial" pitchFamily="34" charset="0"/>
                        </a:rPr>
                        <a:t>성형품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불량 예측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90488" indent="-90488"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사출 성형 최적 조건 분석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90488" indent="-90488"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재료 및 상태 조건에 따른 열처리 조건의 경험적 </a:t>
                      </a: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knowhow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데이터의 제공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유사 설비 공통 적용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55781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C953F4D9-85DE-43BC-88FD-0BF4145CA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7315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84841C-F750-49CE-AC37-0DE0501EF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3577516"/>
            <a:ext cx="3406198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1600" y="1124744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70C0"/>
                </a:solidFill>
                <a:latin typeface="+mn-ea"/>
              </a:rPr>
              <a:t>Contents</a:t>
            </a:r>
            <a:endParaRPr lang="ko-KR" altLang="en-US" sz="2800" b="1" dirty="0">
              <a:solidFill>
                <a:srgbClr val="0070C0"/>
              </a:solidFill>
              <a:latin typeface="+mn-ea"/>
            </a:endParaRPr>
          </a:p>
        </p:txBody>
      </p:sp>
      <p:cxnSp>
        <p:nvCxnSpPr>
          <p:cNvPr id="13" name="직선 연결선 12"/>
          <p:cNvCxnSpPr>
            <a:cxnSpLocks/>
          </p:cNvCxnSpPr>
          <p:nvPr/>
        </p:nvCxnSpPr>
        <p:spPr>
          <a:xfrm>
            <a:off x="1115615" y="1700808"/>
            <a:ext cx="4608513" cy="0"/>
          </a:xfrm>
          <a:prstGeom prst="line">
            <a:avLst/>
          </a:prstGeom>
          <a:ln w="57150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4"/>
          <p:cNvGrpSpPr/>
          <p:nvPr/>
        </p:nvGrpSpPr>
        <p:grpSpPr>
          <a:xfrm>
            <a:off x="1972955" y="2658535"/>
            <a:ext cx="4752528" cy="440683"/>
            <a:chOff x="3779837" y="1268413"/>
            <a:chExt cx="4864129" cy="706437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3893504" y="1315152"/>
              <a:ext cx="4750462" cy="6280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sp>
          <p:nvSpPr>
            <p:cNvPr id="12" name="갈매기형 수장 11"/>
            <p:cNvSpPr/>
            <p:nvPr/>
          </p:nvSpPr>
          <p:spPr>
            <a:xfrm>
              <a:off x="8154875" y="1494598"/>
              <a:ext cx="187430" cy="274777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rgbClr val="2D6AA1"/>
                </a:gs>
                <a:gs pos="50000">
                  <a:srgbClr val="63ABDD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grpSp>
          <p:nvGrpSpPr>
            <p:cNvPr id="3" name="그룹 89"/>
            <p:cNvGrpSpPr/>
            <p:nvPr/>
          </p:nvGrpSpPr>
          <p:grpSpPr>
            <a:xfrm>
              <a:off x="3779837" y="1268413"/>
              <a:ext cx="646678" cy="706437"/>
              <a:chOff x="1396505" y="2584401"/>
              <a:chExt cx="646505" cy="706246"/>
            </a:xfrm>
          </p:grpSpPr>
          <p:grpSp>
            <p:nvGrpSpPr>
              <p:cNvPr id="4" name="그룹 35"/>
              <p:cNvGrpSpPr/>
              <p:nvPr/>
            </p:nvGrpSpPr>
            <p:grpSpPr>
              <a:xfrm>
                <a:off x="1396505" y="2584401"/>
                <a:ext cx="646505" cy="706246"/>
                <a:chOff x="1060447" y="3826329"/>
                <a:chExt cx="968806" cy="105833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타원 20"/>
                <p:cNvSpPr/>
                <p:nvPr/>
              </p:nvSpPr>
              <p:spPr>
                <a:xfrm>
                  <a:off x="1161243" y="3927123"/>
                  <a:ext cx="856746" cy="856746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>
                        <a:lumMod val="95000"/>
                      </a:schemeClr>
                    </a:gs>
                    <a:gs pos="100000">
                      <a:srgbClr val="CEE3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dist="50800" dir="15000000">
                    <a:srgbClr val="2D6AA1">
                      <a:alpha val="7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22" name="도넛 21"/>
                <p:cNvSpPr/>
                <p:nvPr/>
              </p:nvSpPr>
              <p:spPr>
                <a:xfrm>
                  <a:off x="1060447" y="3826329"/>
                  <a:ext cx="968806" cy="1058333"/>
                </a:xfrm>
                <a:prstGeom prst="donut">
                  <a:avLst>
                    <a:gd name="adj" fmla="val 11830"/>
                  </a:avLst>
                </a:prstGeom>
                <a:solidFill>
                  <a:srgbClr val="0062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23" name="달 22"/>
                <p:cNvSpPr/>
                <p:nvPr/>
              </p:nvSpPr>
              <p:spPr>
                <a:xfrm rot="4135760">
                  <a:off x="1347027" y="3637716"/>
                  <a:ext cx="174615" cy="615677"/>
                </a:xfrm>
                <a:prstGeom prst="moon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90000"/>
                      </a:schemeClr>
                    </a:gs>
                    <a:gs pos="50000">
                      <a:schemeClr val="bg1">
                        <a:alpha val="1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srgbClr val="488211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</p:grpSp>
          <p:sp>
            <p:nvSpPr>
              <p:cNvPr id="20" name="TextBox 91"/>
              <p:cNvSpPr txBox="1">
                <a:spLocks noChangeArrowheads="1"/>
              </p:cNvSpPr>
              <p:nvPr/>
            </p:nvSpPr>
            <p:spPr>
              <a:xfrm>
                <a:off x="1554597" y="2681326"/>
                <a:ext cx="417631" cy="55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9pPr>
              </a:lstStyle>
              <a:p>
                <a:pPr algn="l" hangingPunct="1"/>
                <a:r>
                  <a:rPr lang="en-US" altLang="ko-KR" sz="1600" b="1" dirty="0">
                    <a:solidFill>
                      <a:srgbClr val="2D6AA1"/>
                    </a:solidFill>
                    <a:latin typeface="맑은 고딕" pitchFamily="50" charset="-127"/>
                    <a:ea typeface="맑은 고딕" pitchFamily="50" charset="-127"/>
                    <a:cs typeface="Arial"/>
                  </a:rPr>
                  <a:t>2</a:t>
                </a:r>
                <a:endParaRPr lang="ko-KR" altLang="en-US" sz="1600" b="1" dirty="0">
                  <a:solidFill>
                    <a:srgbClr val="2D6AA1"/>
                  </a:solidFill>
                  <a:latin typeface="맑은 고딕" pitchFamily="50" charset="-127"/>
                  <a:ea typeface="맑은 고딕" pitchFamily="50" charset="-127"/>
                  <a:cs typeface="Arial"/>
                </a:endParaRPr>
              </a:p>
            </p:txBody>
          </p:sp>
        </p:grpSp>
        <p:sp>
          <p:nvSpPr>
            <p:cNvPr id="18" name="TextBox 17"/>
            <p:cNvSpPr txBox="1">
              <a:spLocks noChangeArrowheads="1"/>
            </p:cNvSpPr>
            <p:nvPr/>
          </p:nvSpPr>
          <p:spPr>
            <a:xfrm>
              <a:off x="4550545" y="1360026"/>
              <a:ext cx="3542170" cy="542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9pPr>
            </a:lstStyle>
            <a:p>
              <a:pPr algn="l" latinLnBrk="0" hangingPunct="1">
                <a:spcBef>
                  <a:spcPct val="50000"/>
                </a:spcBef>
              </a:pPr>
              <a:r>
                <a:rPr lang="ko-KR" altLang="en-US" sz="16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선정 공문 및 보도자료</a:t>
              </a:r>
              <a:endParaRPr lang="ko-KR" altLang="en-US" sz="1600" b="1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/>
              </a:endParaRPr>
            </a:p>
          </p:txBody>
        </p:sp>
      </p:grpSp>
      <p:grpSp>
        <p:nvGrpSpPr>
          <p:cNvPr id="5" name="그룹 47"/>
          <p:cNvGrpSpPr/>
          <p:nvPr/>
        </p:nvGrpSpPr>
        <p:grpSpPr>
          <a:xfrm>
            <a:off x="1973624" y="3171277"/>
            <a:ext cx="4751791" cy="440683"/>
            <a:chOff x="3779837" y="1268413"/>
            <a:chExt cx="4864129" cy="706437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3893504" y="1315152"/>
              <a:ext cx="4750462" cy="6280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sp>
          <p:nvSpPr>
            <p:cNvPr id="26" name="갈매기형 수장 25">
              <a:hlinkClick r:id="" action="ppaction://noaction"/>
            </p:cNvPr>
            <p:cNvSpPr/>
            <p:nvPr/>
          </p:nvSpPr>
          <p:spPr>
            <a:xfrm>
              <a:off x="8154875" y="1494598"/>
              <a:ext cx="187430" cy="274777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rgbClr val="2D6AA1"/>
                </a:gs>
                <a:gs pos="50000">
                  <a:srgbClr val="63ABDD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grpSp>
          <p:nvGrpSpPr>
            <p:cNvPr id="6" name="그룹 89"/>
            <p:cNvGrpSpPr/>
            <p:nvPr/>
          </p:nvGrpSpPr>
          <p:grpSpPr>
            <a:xfrm>
              <a:off x="3779837" y="1268413"/>
              <a:ext cx="646678" cy="706437"/>
              <a:chOff x="1396505" y="2584401"/>
              <a:chExt cx="646505" cy="706246"/>
            </a:xfrm>
          </p:grpSpPr>
          <p:grpSp>
            <p:nvGrpSpPr>
              <p:cNvPr id="7" name="그룹 35"/>
              <p:cNvGrpSpPr/>
              <p:nvPr/>
            </p:nvGrpSpPr>
            <p:grpSpPr>
              <a:xfrm>
                <a:off x="1396505" y="2584401"/>
                <a:ext cx="646505" cy="706246"/>
                <a:chOff x="1060447" y="3826329"/>
                <a:chExt cx="968807" cy="105833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타원 30"/>
                <p:cNvSpPr/>
                <p:nvPr/>
              </p:nvSpPr>
              <p:spPr>
                <a:xfrm>
                  <a:off x="1161243" y="3927123"/>
                  <a:ext cx="856746" cy="856746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>
                        <a:lumMod val="95000"/>
                      </a:schemeClr>
                    </a:gs>
                    <a:gs pos="100000">
                      <a:srgbClr val="CEE3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dist="50800" dir="15000000">
                    <a:srgbClr val="2D6AA1">
                      <a:alpha val="7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32" name="도넛 31"/>
                <p:cNvSpPr/>
                <p:nvPr/>
              </p:nvSpPr>
              <p:spPr>
                <a:xfrm>
                  <a:off x="1060447" y="3826329"/>
                  <a:ext cx="968807" cy="1058333"/>
                </a:xfrm>
                <a:prstGeom prst="donut">
                  <a:avLst>
                    <a:gd name="adj" fmla="val 11830"/>
                  </a:avLst>
                </a:prstGeom>
                <a:solidFill>
                  <a:srgbClr val="0062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33" name="달 32"/>
                <p:cNvSpPr/>
                <p:nvPr/>
              </p:nvSpPr>
              <p:spPr>
                <a:xfrm rot="4135760">
                  <a:off x="1347027" y="3637716"/>
                  <a:ext cx="174615" cy="615677"/>
                </a:xfrm>
                <a:prstGeom prst="moon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90000"/>
                      </a:schemeClr>
                    </a:gs>
                    <a:gs pos="50000">
                      <a:schemeClr val="bg1">
                        <a:alpha val="1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srgbClr val="488211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</p:grpSp>
          <p:sp>
            <p:nvSpPr>
              <p:cNvPr id="30" name="TextBox 91"/>
              <p:cNvSpPr txBox="1">
                <a:spLocks noChangeArrowheads="1"/>
              </p:cNvSpPr>
              <p:nvPr/>
            </p:nvSpPr>
            <p:spPr>
              <a:xfrm>
                <a:off x="1555054" y="2673579"/>
                <a:ext cx="417631" cy="55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9pPr>
              </a:lstStyle>
              <a:p>
                <a:pPr algn="l" hangingPunct="1"/>
                <a:r>
                  <a:rPr lang="en-US" altLang="ko-KR" sz="1600" b="1" dirty="0">
                    <a:solidFill>
                      <a:srgbClr val="2D6AA1"/>
                    </a:solidFill>
                    <a:latin typeface="맑은 고딕" pitchFamily="50" charset="-127"/>
                    <a:ea typeface="맑은 고딕" pitchFamily="50" charset="-127"/>
                    <a:cs typeface="Arial"/>
                  </a:rPr>
                  <a:t>3</a:t>
                </a:r>
                <a:endParaRPr lang="ko-KR" altLang="en-US" sz="1600" b="1" dirty="0">
                  <a:solidFill>
                    <a:srgbClr val="2D6AA1"/>
                  </a:solidFill>
                  <a:latin typeface="맑은 고딕" pitchFamily="50" charset="-127"/>
                  <a:ea typeface="맑은 고딕" pitchFamily="50" charset="-127"/>
                  <a:cs typeface="Arial"/>
                </a:endParaRPr>
              </a:p>
            </p:txBody>
          </p:sp>
        </p:grpSp>
        <p:sp>
          <p:nvSpPr>
            <p:cNvPr id="28" name="TextBox 27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4306666" y="1360026"/>
              <a:ext cx="3520505" cy="542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9pPr>
            </a:lstStyle>
            <a:p>
              <a:pPr algn="l" latinLnBrk="0" hangingPunct="1">
                <a:spcBef>
                  <a:spcPct val="50000"/>
                </a:spcBef>
              </a:pPr>
              <a:r>
                <a:rPr lang="ko-KR" altLang="en-US" sz="16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   </a:t>
              </a:r>
              <a:r>
                <a:rPr lang="ko-KR" altLang="en-US" sz="16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모집내용 및 지원기업선정</a:t>
              </a:r>
              <a:endParaRPr lang="ko-KR" altLang="en-US" sz="1600" b="1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/>
              </a:endParaRPr>
            </a:p>
          </p:txBody>
        </p:sp>
      </p:grpSp>
      <p:grpSp>
        <p:nvGrpSpPr>
          <p:cNvPr id="8" name="그룹 59"/>
          <p:cNvGrpSpPr/>
          <p:nvPr/>
        </p:nvGrpSpPr>
        <p:grpSpPr>
          <a:xfrm>
            <a:off x="1972955" y="3717032"/>
            <a:ext cx="4752528" cy="487558"/>
            <a:chOff x="3779837" y="1289720"/>
            <a:chExt cx="4864129" cy="781580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3893504" y="1315151"/>
              <a:ext cx="4750462" cy="7561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sp>
          <p:nvSpPr>
            <p:cNvPr id="36" name="갈매기형 수장 35">
              <a:hlinkClick r:id="" action="ppaction://noaction"/>
            </p:cNvPr>
            <p:cNvSpPr/>
            <p:nvPr/>
          </p:nvSpPr>
          <p:spPr>
            <a:xfrm>
              <a:off x="8154875" y="1494598"/>
              <a:ext cx="187430" cy="274777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rgbClr val="2D6AA1"/>
                </a:gs>
                <a:gs pos="50000">
                  <a:srgbClr val="63ABDD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grpSp>
          <p:nvGrpSpPr>
            <p:cNvPr id="9" name="그룹 89"/>
            <p:cNvGrpSpPr/>
            <p:nvPr/>
          </p:nvGrpSpPr>
          <p:grpSpPr>
            <a:xfrm>
              <a:off x="3779837" y="1289720"/>
              <a:ext cx="646678" cy="759161"/>
              <a:chOff x="1396505" y="2605703"/>
              <a:chExt cx="646505" cy="758956"/>
            </a:xfrm>
          </p:grpSpPr>
          <p:grpSp>
            <p:nvGrpSpPr>
              <p:cNvPr id="10" name="그룹 35"/>
              <p:cNvGrpSpPr/>
              <p:nvPr/>
            </p:nvGrpSpPr>
            <p:grpSpPr>
              <a:xfrm>
                <a:off x="1396505" y="2605703"/>
                <a:ext cx="646505" cy="758956"/>
                <a:chOff x="1060447" y="3858247"/>
                <a:chExt cx="968806" cy="113732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타원 40"/>
                <p:cNvSpPr/>
                <p:nvPr/>
              </p:nvSpPr>
              <p:spPr>
                <a:xfrm>
                  <a:off x="1161243" y="3927123"/>
                  <a:ext cx="856746" cy="856746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>
                        <a:lumMod val="95000"/>
                      </a:schemeClr>
                    </a:gs>
                    <a:gs pos="100000">
                      <a:srgbClr val="CEE3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dist="50800" dir="15000000">
                    <a:srgbClr val="2D6AA1">
                      <a:alpha val="7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42" name="도넛 41"/>
                <p:cNvSpPr/>
                <p:nvPr/>
              </p:nvSpPr>
              <p:spPr>
                <a:xfrm>
                  <a:off x="1060447" y="3937235"/>
                  <a:ext cx="968806" cy="1058332"/>
                </a:xfrm>
                <a:prstGeom prst="donut">
                  <a:avLst>
                    <a:gd name="adj" fmla="val 11830"/>
                  </a:avLst>
                </a:prstGeom>
                <a:solidFill>
                  <a:srgbClr val="0062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43" name="달 42"/>
                <p:cNvSpPr/>
                <p:nvPr/>
              </p:nvSpPr>
              <p:spPr>
                <a:xfrm rot="4135760">
                  <a:off x="1347027" y="3637716"/>
                  <a:ext cx="174615" cy="615677"/>
                </a:xfrm>
                <a:prstGeom prst="moon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90000"/>
                      </a:schemeClr>
                    </a:gs>
                    <a:gs pos="50000">
                      <a:schemeClr val="bg1">
                        <a:alpha val="1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srgbClr val="488211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</p:grpSp>
          <p:sp>
            <p:nvSpPr>
              <p:cNvPr id="40" name="TextBox 91"/>
              <p:cNvSpPr txBox="1">
                <a:spLocks noChangeArrowheads="1"/>
              </p:cNvSpPr>
              <p:nvPr/>
            </p:nvSpPr>
            <p:spPr>
              <a:xfrm>
                <a:off x="1555357" y="2755335"/>
                <a:ext cx="417631" cy="55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9pPr>
              </a:lstStyle>
              <a:p>
                <a:pPr algn="l" hangingPunct="1"/>
                <a:r>
                  <a:rPr lang="en-US" altLang="ko-KR" sz="1600" b="1" dirty="0">
                    <a:solidFill>
                      <a:srgbClr val="2D6AA1"/>
                    </a:solidFill>
                    <a:latin typeface="맑은 고딕" pitchFamily="50" charset="-127"/>
                    <a:ea typeface="맑은 고딕" pitchFamily="50" charset="-127"/>
                    <a:cs typeface="Arial"/>
                  </a:rPr>
                  <a:t>4</a:t>
                </a:r>
                <a:endParaRPr lang="ko-KR" altLang="en-US" sz="1600" b="1" dirty="0">
                  <a:solidFill>
                    <a:srgbClr val="2D6AA1"/>
                  </a:solidFill>
                  <a:latin typeface="맑은 고딕" pitchFamily="50" charset="-127"/>
                  <a:ea typeface="맑은 고딕" pitchFamily="50" charset="-127"/>
                  <a:cs typeface="Arial"/>
                </a:endParaRPr>
              </a:p>
            </p:txBody>
          </p:sp>
        </p:grpSp>
        <p:sp>
          <p:nvSpPr>
            <p:cNvPr id="38" name="TextBox 37">
              <a:hlinkClick r:id="" action="ppaction://noaction"/>
            </p:cNvPr>
            <p:cNvSpPr txBox="1">
              <a:spLocks noChangeArrowheads="1"/>
            </p:cNvSpPr>
            <p:nvPr/>
          </p:nvSpPr>
          <p:spPr>
            <a:xfrm>
              <a:off x="4570535" y="1434054"/>
              <a:ext cx="3557223" cy="542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9pPr>
            </a:lstStyle>
            <a:p>
              <a:pPr algn="l" latinLnBrk="0" hangingPunct="1">
                <a:spcBef>
                  <a:spcPct val="50000"/>
                </a:spcBef>
              </a:pPr>
              <a:r>
                <a:rPr lang="en-US" altLang="ko-KR" sz="16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3</a:t>
              </a:r>
              <a:r>
                <a:rPr lang="ko-KR" altLang="en-US" sz="16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단계 세부 지원사업 </a:t>
              </a:r>
              <a:endParaRPr lang="ko-KR" altLang="en-US" sz="1600" b="1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/>
              </a:endParaRPr>
            </a:p>
          </p:txBody>
        </p:sp>
      </p:grpSp>
      <p:grpSp>
        <p:nvGrpSpPr>
          <p:cNvPr id="47" name="그룹 4"/>
          <p:cNvGrpSpPr/>
          <p:nvPr/>
        </p:nvGrpSpPr>
        <p:grpSpPr>
          <a:xfrm>
            <a:off x="1978453" y="2132856"/>
            <a:ext cx="4752528" cy="440683"/>
            <a:chOff x="3779837" y="1268413"/>
            <a:chExt cx="4864129" cy="706437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3893504" y="1315152"/>
              <a:ext cx="4750462" cy="6280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sp>
          <p:nvSpPr>
            <p:cNvPr id="54" name="갈매기형 수장 53"/>
            <p:cNvSpPr/>
            <p:nvPr/>
          </p:nvSpPr>
          <p:spPr>
            <a:xfrm>
              <a:off x="8154875" y="1494598"/>
              <a:ext cx="187430" cy="274777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rgbClr val="2D6AA1"/>
                </a:gs>
                <a:gs pos="50000">
                  <a:srgbClr val="63ABDD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grpSp>
          <p:nvGrpSpPr>
            <p:cNvPr id="55" name="그룹 89"/>
            <p:cNvGrpSpPr/>
            <p:nvPr/>
          </p:nvGrpSpPr>
          <p:grpSpPr>
            <a:xfrm>
              <a:off x="3779837" y="1268413"/>
              <a:ext cx="646678" cy="706437"/>
              <a:chOff x="1396505" y="2584401"/>
              <a:chExt cx="646505" cy="706246"/>
            </a:xfrm>
          </p:grpSpPr>
          <p:grpSp>
            <p:nvGrpSpPr>
              <p:cNvPr id="57" name="그룹 35"/>
              <p:cNvGrpSpPr/>
              <p:nvPr/>
            </p:nvGrpSpPr>
            <p:grpSpPr>
              <a:xfrm>
                <a:off x="1396505" y="2584401"/>
                <a:ext cx="646505" cy="706246"/>
                <a:chOff x="1060447" y="3826329"/>
                <a:chExt cx="968806" cy="105833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9" name="타원 58"/>
                <p:cNvSpPr/>
                <p:nvPr/>
              </p:nvSpPr>
              <p:spPr>
                <a:xfrm>
                  <a:off x="1161243" y="3927124"/>
                  <a:ext cx="775045" cy="856745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>
                        <a:lumMod val="95000"/>
                      </a:schemeClr>
                    </a:gs>
                    <a:gs pos="100000">
                      <a:srgbClr val="CEE3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dist="50800" dir="15000000">
                    <a:srgbClr val="2D6AA1">
                      <a:alpha val="7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60" name="도넛 59"/>
                <p:cNvSpPr/>
                <p:nvPr/>
              </p:nvSpPr>
              <p:spPr>
                <a:xfrm>
                  <a:off x="1060447" y="3826329"/>
                  <a:ext cx="968806" cy="1058333"/>
                </a:xfrm>
                <a:prstGeom prst="donut">
                  <a:avLst>
                    <a:gd name="adj" fmla="val 11830"/>
                  </a:avLst>
                </a:prstGeom>
                <a:solidFill>
                  <a:srgbClr val="0062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61" name="달 60"/>
                <p:cNvSpPr/>
                <p:nvPr/>
              </p:nvSpPr>
              <p:spPr>
                <a:xfrm rot="4135760">
                  <a:off x="1347027" y="3637716"/>
                  <a:ext cx="174615" cy="615677"/>
                </a:xfrm>
                <a:prstGeom prst="moon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90000"/>
                      </a:schemeClr>
                    </a:gs>
                    <a:gs pos="50000">
                      <a:schemeClr val="bg1">
                        <a:alpha val="1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srgbClr val="488211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</p:grpSp>
          <p:sp>
            <p:nvSpPr>
              <p:cNvPr id="58" name="TextBox 91"/>
              <p:cNvSpPr txBox="1">
                <a:spLocks noChangeArrowheads="1"/>
              </p:cNvSpPr>
              <p:nvPr/>
            </p:nvSpPr>
            <p:spPr>
              <a:xfrm>
                <a:off x="1539178" y="2681329"/>
                <a:ext cx="417631" cy="55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9pPr>
              </a:lstStyle>
              <a:p>
                <a:pPr algn="l" hangingPunct="1"/>
                <a:r>
                  <a:rPr lang="en-US" altLang="ko-KR" sz="1600" b="1" dirty="0">
                    <a:solidFill>
                      <a:srgbClr val="2D6AA1"/>
                    </a:solidFill>
                    <a:latin typeface="맑은 고딕" pitchFamily="50" charset="-127"/>
                    <a:ea typeface="맑은 고딕" pitchFamily="50" charset="-127"/>
                    <a:cs typeface="Arial"/>
                  </a:rPr>
                  <a:t>1</a:t>
                </a:r>
                <a:endParaRPr lang="ko-KR" altLang="en-US" sz="1600" b="1" dirty="0">
                  <a:solidFill>
                    <a:srgbClr val="2D6AA1"/>
                  </a:solidFill>
                  <a:latin typeface="맑은 고딕" pitchFamily="50" charset="-127"/>
                  <a:ea typeface="맑은 고딕" pitchFamily="50" charset="-127"/>
                  <a:cs typeface="Arial"/>
                </a:endParaRPr>
              </a:p>
            </p:txBody>
          </p:sp>
        </p:grpSp>
        <p:sp>
          <p:nvSpPr>
            <p:cNvPr id="56" name="TextBox 55"/>
            <p:cNvSpPr txBox="1">
              <a:spLocks noChangeArrowheads="1"/>
            </p:cNvSpPr>
            <p:nvPr/>
          </p:nvSpPr>
          <p:spPr>
            <a:xfrm>
              <a:off x="4511707" y="1361786"/>
              <a:ext cx="3824947" cy="542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9pPr>
            </a:lstStyle>
            <a:p>
              <a:pPr algn="l" latinLnBrk="0" hangingPunct="1">
                <a:spcBef>
                  <a:spcPct val="50000"/>
                </a:spcBef>
              </a:pPr>
              <a:r>
                <a:rPr lang="ko-KR" altLang="en-US" sz="16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아이웍스컨소시엄 소개</a:t>
              </a:r>
              <a:endParaRPr lang="ko-KR" altLang="en-US" sz="1600" b="1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/>
              </a:endParaRPr>
            </a:p>
          </p:txBody>
        </p:sp>
      </p:grpSp>
      <p:grpSp>
        <p:nvGrpSpPr>
          <p:cNvPr id="62" name="그룹 59">
            <a:extLst>
              <a:ext uri="{FF2B5EF4-FFF2-40B4-BE49-F238E27FC236}">
                <a16:creationId xmlns:a16="http://schemas.microsoft.com/office/drawing/2014/main" id="{357C022D-761D-4F9D-AB87-3F0A4F45205C}"/>
              </a:ext>
            </a:extLst>
          </p:cNvPr>
          <p:cNvGrpSpPr/>
          <p:nvPr/>
        </p:nvGrpSpPr>
        <p:grpSpPr>
          <a:xfrm>
            <a:off x="1972955" y="4298994"/>
            <a:ext cx="4752528" cy="440683"/>
            <a:chOff x="3779837" y="1268413"/>
            <a:chExt cx="4864129" cy="706437"/>
          </a:xfrm>
        </p:grpSpPr>
        <p:sp>
          <p:nvSpPr>
            <p:cNvPr id="64" name="모서리가 둥근 직사각형 34">
              <a:extLst>
                <a:ext uri="{FF2B5EF4-FFF2-40B4-BE49-F238E27FC236}">
                  <a16:creationId xmlns:a16="http://schemas.microsoft.com/office/drawing/2014/main" id="{D619C1FC-3BFE-4D04-9388-3541BF4B57E5}"/>
                </a:ext>
              </a:extLst>
            </p:cNvPr>
            <p:cNvSpPr/>
            <p:nvPr/>
          </p:nvSpPr>
          <p:spPr>
            <a:xfrm>
              <a:off x="3893504" y="1315152"/>
              <a:ext cx="4750462" cy="6280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sp>
          <p:nvSpPr>
            <p:cNvPr id="65" name="갈매기형 수장 35">
              <a:hlinkClick r:id="" action="ppaction://noaction"/>
              <a:extLst>
                <a:ext uri="{FF2B5EF4-FFF2-40B4-BE49-F238E27FC236}">
                  <a16:creationId xmlns:a16="http://schemas.microsoft.com/office/drawing/2014/main" id="{2EC71752-81CC-432A-92A8-039640CA8A92}"/>
                </a:ext>
              </a:extLst>
            </p:cNvPr>
            <p:cNvSpPr/>
            <p:nvPr/>
          </p:nvSpPr>
          <p:spPr>
            <a:xfrm>
              <a:off x="8154875" y="1494598"/>
              <a:ext cx="187430" cy="274777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rgbClr val="2D6AA1"/>
                </a:gs>
                <a:gs pos="50000">
                  <a:srgbClr val="63ABDD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grpSp>
          <p:nvGrpSpPr>
            <p:cNvPr id="66" name="그룹 89">
              <a:extLst>
                <a:ext uri="{FF2B5EF4-FFF2-40B4-BE49-F238E27FC236}">
                  <a16:creationId xmlns:a16="http://schemas.microsoft.com/office/drawing/2014/main" id="{394A64BA-3E3E-4BAE-8673-1E364029BEDF}"/>
                </a:ext>
              </a:extLst>
            </p:cNvPr>
            <p:cNvGrpSpPr/>
            <p:nvPr/>
          </p:nvGrpSpPr>
          <p:grpSpPr>
            <a:xfrm>
              <a:off x="3779837" y="1268413"/>
              <a:ext cx="646678" cy="706437"/>
              <a:chOff x="1396505" y="2584401"/>
              <a:chExt cx="646505" cy="706246"/>
            </a:xfrm>
          </p:grpSpPr>
          <p:grpSp>
            <p:nvGrpSpPr>
              <p:cNvPr id="68" name="그룹 35">
                <a:extLst>
                  <a:ext uri="{FF2B5EF4-FFF2-40B4-BE49-F238E27FC236}">
                    <a16:creationId xmlns:a16="http://schemas.microsoft.com/office/drawing/2014/main" id="{EE49395C-40B4-4072-AAF2-A921C034A06B}"/>
                  </a:ext>
                </a:extLst>
              </p:cNvPr>
              <p:cNvGrpSpPr/>
              <p:nvPr/>
            </p:nvGrpSpPr>
            <p:grpSpPr>
              <a:xfrm>
                <a:off x="1396505" y="2584401"/>
                <a:ext cx="646505" cy="706246"/>
                <a:chOff x="1060447" y="3826329"/>
                <a:chExt cx="968806" cy="105833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타원 69">
                  <a:extLst>
                    <a:ext uri="{FF2B5EF4-FFF2-40B4-BE49-F238E27FC236}">
                      <a16:creationId xmlns:a16="http://schemas.microsoft.com/office/drawing/2014/main" id="{1870D12A-0173-42E9-8E83-486D06030B18}"/>
                    </a:ext>
                  </a:extLst>
                </p:cNvPr>
                <p:cNvSpPr/>
                <p:nvPr/>
              </p:nvSpPr>
              <p:spPr>
                <a:xfrm>
                  <a:off x="1161243" y="3927123"/>
                  <a:ext cx="856746" cy="856746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>
                        <a:lumMod val="95000"/>
                      </a:schemeClr>
                    </a:gs>
                    <a:gs pos="100000">
                      <a:srgbClr val="CEE3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dist="50800" dir="15000000">
                    <a:srgbClr val="2D6AA1">
                      <a:alpha val="7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71" name="도넛 41">
                  <a:extLst>
                    <a:ext uri="{FF2B5EF4-FFF2-40B4-BE49-F238E27FC236}">
                      <a16:creationId xmlns:a16="http://schemas.microsoft.com/office/drawing/2014/main" id="{A9601F28-86C6-49F6-A81A-BF0F8BB142E5}"/>
                    </a:ext>
                  </a:extLst>
                </p:cNvPr>
                <p:cNvSpPr/>
                <p:nvPr/>
              </p:nvSpPr>
              <p:spPr>
                <a:xfrm>
                  <a:off x="1060447" y="3826329"/>
                  <a:ext cx="968806" cy="1058333"/>
                </a:xfrm>
                <a:prstGeom prst="donut">
                  <a:avLst>
                    <a:gd name="adj" fmla="val 11830"/>
                  </a:avLst>
                </a:prstGeom>
                <a:solidFill>
                  <a:srgbClr val="0062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72" name="달 71">
                  <a:extLst>
                    <a:ext uri="{FF2B5EF4-FFF2-40B4-BE49-F238E27FC236}">
                      <a16:creationId xmlns:a16="http://schemas.microsoft.com/office/drawing/2014/main" id="{E35736E4-F8DF-4D7C-80B8-148942B42E88}"/>
                    </a:ext>
                  </a:extLst>
                </p:cNvPr>
                <p:cNvSpPr/>
                <p:nvPr/>
              </p:nvSpPr>
              <p:spPr>
                <a:xfrm rot="4135760">
                  <a:off x="1347027" y="3637716"/>
                  <a:ext cx="174615" cy="615677"/>
                </a:xfrm>
                <a:prstGeom prst="moon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90000"/>
                      </a:schemeClr>
                    </a:gs>
                    <a:gs pos="50000">
                      <a:schemeClr val="bg1">
                        <a:alpha val="1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srgbClr val="488211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</p:grpSp>
          <p:sp>
            <p:nvSpPr>
              <p:cNvPr id="69" name="TextBox 91">
                <a:extLst>
                  <a:ext uri="{FF2B5EF4-FFF2-40B4-BE49-F238E27FC236}">
                    <a16:creationId xmlns:a16="http://schemas.microsoft.com/office/drawing/2014/main" id="{67470D31-DFE0-4649-9C81-D8086F570A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55357" y="2688981"/>
                <a:ext cx="417631" cy="542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9pPr>
              </a:lstStyle>
              <a:p>
                <a:pPr algn="l" hangingPunct="1"/>
                <a:r>
                  <a:rPr lang="en-US" altLang="ko-KR" sz="1600" b="1" dirty="0">
                    <a:solidFill>
                      <a:srgbClr val="2D6AA1"/>
                    </a:solidFill>
                    <a:latin typeface="맑은 고딕" pitchFamily="50" charset="-127"/>
                    <a:ea typeface="맑은 고딕" pitchFamily="50" charset="-127"/>
                    <a:cs typeface="Arial"/>
                  </a:rPr>
                  <a:t>5</a:t>
                </a:r>
                <a:endParaRPr lang="ko-KR" altLang="en-US" sz="1600" b="1" dirty="0">
                  <a:solidFill>
                    <a:srgbClr val="2D6AA1"/>
                  </a:solidFill>
                  <a:latin typeface="맑은 고딕" pitchFamily="50" charset="-127"/>
                  <a:ea typeface="맑은 고딕" pitchFamily="50" charset="-127"/>
                  <a:cs typeface="Arial"/>
                </a:endParaRPr>
              </a:p>
            </p:txBody>
          </p:sp>
        </p:grpSp>
        <p:sp>
          <p:nvSpPr>
            <p:cNvPr id="67" name="TextBox 66">
              <a:hlinkClick r:id="" action="ppaction://noaction"/>
              <a:extLst>
                <a:ext uri="{FF2B5EF4-FFF2-40B4-BE49-F238E27FC236}">
                  <a16:creationId xmlns:a16="http://schemas.microsoft.com/office/drawing/2014/main" id="{7DFDE41F-5127-4CFE-9678-00E1759BA0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549436" y="1352368"/>
              <a:ext cx="3557223" cy="558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9pPr>
            </a:lstStyle>
            <a:p>
              <a:pPr algn="l" latinLnBrk="0" hangingPunct="1">
                <a:spcBef>
                  <a:spcPct val="50000"/>
                </a:spcBef>
              </a:pPr>
              <a:r>
                <a:rPr lang="ko-KR" altLang="en-US" sz="16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기대효과와 경쟁력 확보</a:t>
              </a:r>
              <a:endParaRPr lang="ko-KR" altLang="en-US" sz="1600" b="1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/>
              </a:endParaRPr>
            </a:p>
          </p:txBody>
        </p:sp>
      </p:grpSp>
      <p:grpSp>
        <p:nvGrpSpPr>
          <p:cNvPr id="73" name="그룹 59">
            <a:extLst>
              <a:ext uri="{FF2B5EF4-FFF2-40B4-BE49-F238E27FC236}">
                <a16:creationId xmlns:a16="http://schemas.microsoft.com/office/drawing/2014/main" id="{F35E2E26-27EE-4A85-A652-8BA371B75B9A}"/>
              </a:ext>
            </a:extLst>
          </p:cNvPr>
          <p:cNvGrpSpPr/>
          <p:nvPr/>
        </p:nvGrpSpPr>
        <p:grpSpPr>
          <a:xfrm>
            <a:off x="1990711" y="4821049"/>
            <a:ext cx="4752528" cy="440683"/>
            <a:chOff x="3779837" y="1268413"/>
            <a:chExt cx="4864129" cy="706437"/>
          </a:xfrm>
        </p:grpSpPr>
        <p:sp>
          <p:nvSpPr>
            <p:cNvPr id="74" name="모서리가 둥근 직사각형 34">
              <a:extLst>
                <a:ext uri="{FF2B5EF4-FFF2-40B4-BE49-F238E27FC236}">
                  <a16:creationId xmlns:a16="http://schemas.microsoft.com/office/drawing/2014/main" id="{FD7E66A7-617B-48A4-A91F-0DE491EFF67B}"/>
                </a:ext>
              </a:extLst>
            </p:cNvPr>
            <p:cNvSpPr/>
            <p:nvPr/>
          </p:nvSpPr>
          <p:spPr>
            <a:xfrm>
              <a:off x="3893504" y="1315152"/>
              <a:ext cx="4750462" cy="6280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sp>
          <p:nvSpPr>
            <p:cNvPr id="75" name="갈매기형 수장 35">
              <a:hlinkClick r:id="" action="ppaction://noaction"/>
              <a:extLst>
                <a:ext uri="{FF2B5EF4-FFF2-40B4-BE49-F238E27FC236}">
                  <a16:creationId xmlns:a16="http://schemas.microsoft.com/office/drawing/2014/main" id="{D8AE158E-79EA-41BE-8F45-07ED0F6EF14E}"/>
                </a:ext>
              </a:extLst>
            </p:cNvPr>
            <p:cNvSpPr/>
            <p:nvPr/>
          </p:nvSpPr>
          <p:spPr>
            <a:xfrm>
              <a:off x="8154875" y="1494598"/>
              <a:ext cx="187430" cy="274777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rgbClr val="2D6AA1"/>
                </a:gs>
                <a:gs pos="50000">
                  <a:srgbClr val="63ABDD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  <p:grpSp>
          <p:nvGrpSpPr>
            <p:cNvPr id="76" name="그룹 89">
              <a:extLst>
                <a:ext uri="{FF2B5EF4-FFF2-40B4-BE49-F238E27FC236}">
                  <a16:creationId xmlns:a16="http://schemas.microsoft.com/office/drawing/2014/main" id="{1BAF3CDB-885A-4789-BB66-682302D4B5BE}"/>
                </a:ext>
              </a:extLst>
            </p:cNvPr>
            <p:cNvGrpSpPr/>
            <p:nvPr/>
          </p:nvGrpSpPr>
          <p:grpSpPr>
            <a:xfrm>
              <a:off x="3779837" y="1268413"/>
              <a:ext cx="646678" cy="706437"/>
              <a:chOff x="1396505" y="2584401"/>
              <a:chExt cx="646505" cy="706246"/>
            </a:xfrm>
          </p:grpSpPr>
          <p:grpSp>
            <p:nvGrpSpPr>
              <p:cNvPr id="78" name="그룹 35">
                <a:extLst>
                  <a:ext uri="{FF2B5EF4-FFF2-40B4-BE49-F238E27FC236}">
                    <a16:creationId xmlns:a16="http://schemas.microsoft.com/office/drawing/2014/main" id="{5D82CBBB-7728-4F61-B8BC-05788E0A533B}"/>
                  </a:ext>
                </a:extLst>
              </p:cNvPr>
              <p:cNvGrpSpPr/>
              <p:nvPr/>
            </p:nvGrpSpPr>
            <p:grpSpPr>
              <a:xfrm>
                <a:off x="1396505" y="2584401"/>
                <a:ext cx="646505" cy="706246"/>
                <a:chOff x="1060447" y="3826329"/>
                <a:chExt cx="968806" cy="105833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타원 79">
                  <a:extLst>
                    <a:ext uri="{FF2B5EF4-FFF2-40B4-BE49-F238E27FC236}">
                      <a16:creationId xmlns:a16="http://schemas.microsoft.com/office/drawing/2014/main" id="{09DF501C-8352-4A63-BBDF-0203866DE535}"/>
                    </a:ext>
                  </a:extLst>
                </p:cNvPr>
                <p:cNvSpPr/>
                <p:nvPr/>
              </p:nvSpPr>
              <p:spPr>
                <a:xfrm>
                  <a:off x="1161243" y="3927123"/>
                  <a:ext cx="856746" cy="856746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>
                        <a:lumMod val="95000"/>
                      </a:schemeClr>
                    </a:gs>
                    <a:gs pos="100000">
                      <a:srgbClr val="CEE3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dist="50800" dir="15000000">
                    <a:srgbClr val="2D6AA1">
                      <a:alpha val="7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81" name="도넛 41">
                  <a:extLst>
                    <a:ext uri="{FF2B5EF4-FFF2-40B4-BE49-F238E27FC236}">
                      <a16:creationId xmlns:a16="http://schemas.microsoft.com/office/drawing/2014/main" id="{90666996-E75F-4673-9BE4-EB536C8AC588}"/>
                    </a:ext>
                  </a:extLst>
                </p:cNvPr>
                <p:cNvSpPr/>
                <p:nvPr/>
              </p:nvSpPr>
              <p:spPr>
                <a:xfrm>
                  <a:off x="1060447" y="3826329"/>
                  <a:ext cx="968806" cy="1058333"/>
                </a:xfrm>
                <a:prstGeom prst="donut">
                  <a:avLst>
                    <a:gd name="adj" fmla="val 11830"/>
                  </a:avLst>
                </a:prstGeom>
                <a:solidFill>
                  <a:srgbClr val="0062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  <p:sp>
              <p:nvSpPr>
                <p:cNvPr id="82" name="달 81">
                  <a:extLst>
                    <a:ext uri="{FF2B5EF4-FFF2-40B4-BE49-F238E27FC236}">
                      <a16:creationId xmlns:a16="http://schemas.microsoft.com/office/drawing/2014/main" id="{CAC02AAF-6CB0-47D5-87BC-83EC704ADAC7}"/>
                    </a:ext>
                  </a:extLst>
                </p:cNvPr>
                <p:cNvSpPr/>
                <p:nvPr/>
              </p:nvSpPr>
              <p:spPr>
                <a:xfrm rot="4135760">
                  <a:off x="1347027" y="3637716"/>
                  <a:ext cx="174615" cy="615677"/>
                </a:xfrm>
                <a:prstGeom prst="moon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90000"/>
                      </a:schemeClr>
                    </a:gs>
                    <a:gs pos="50000">
                      <a:schemeClr val="bg1">
                        <a:alpha val="1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sz="1600" dirty="0">
                    <a:solidFill>
                      <a:srgbClr val="488211"/>
                    </a:solidFill>
                    <a:latin typeface="맑은 고딕" pitchFamily="50" charset="-127"/>
                    <a:ea typeface="맑은 고딕" pitchFamily="50" charset="-127"/>
                    <a:cs typeface="+mj-cs"/>
                  </a:endParaRPr>
                </a:p>
              </p:txBody>
            </p:sp>
          </p:grpSp>
          <p:sp>
            <p:nvSpPr>
              <p:cNvPr id="79" name="TextBox 91">
                <a:extLst>
                  <a:ext uri="{FF2B5EF4-FFF2-40B4-BE49-F238E27FC236}">
                    <a16:creationId xmlns:a16="http://schemas.microsoft.com/office/drawing/2014/main" id="{76C915FB-77F5-42D9-A64D-B9D12926979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55357" y="2688981"/>
                <a:ext cx="417631" cy="542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/>
                    <a:ea typeface="굴림"/>
                  </a:defRPr>
                </a:lvl9pPr>
              </a:lstStyle>
              <a:p>
                <a:pPr algn="l" hangingPunct="1"/>
                <a:r>
                  <a:rPr lang="en-US" altLang="ko-KR" sz="1600" b="1" dirty="0">
                    <a:solidFill>
                      <a:srgbClr val="2D6AA1"/>
                    </a:solidFill>
                    <a:latin typeface="맑은 고딕" pitchFamily="50" charset="-127"/>
                    <a:ea typeface="맑은 고딕" pitchFamily="50" charset="-127"/>
                    <a:cs typeface="Arial"/>
                  </a:rPr>
                  <a:t>6</a:t>
                </a:r>
                <a:endParaRPr lang="ko-KR" altLang="en-US" sz="1600" b="1" dirty="0">
                  <a:solidFill>
                    <a:srgbClr val="2D6AA1"/>
                  </a:solidFill>
                  <a:latin typeface="맑은 고딕" pitchFamily="50" charset="-127"/>
                  <a:ea typeface="맑은 고딕" pitchFamily="50" charset="-127"/>
                  <a:cs typeface="Arial"/>
                </a:endParaRPr>
              </a:p>
            </p:txBody>
          </p:sp>
        </p:grpSp>
        <p:sp>
          <p:nvSpPr>
            <p:cNvPr id="77" name="TextBox 76">
              <a:hlinkClick r:id="" action="ppaction://noaction"/>
              <a:extLst>
                <a:ext uri="{FF2B5EF4-FFF2-40B4-BE49-F238E27FC236}">
                  <a16:creationId xmlns:a16="http://schemas.microsoft.com/office/drawing/2014/main" id="{34B443A5-91C8-4843-8445-335BF15FD45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549436" y="1352368"/>
              <a:ext cx="3557223" cy="558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굴림"/>
                </a:defRPr>
              </a:lvl9pPr>
            </a:lstStyle>
            <a:p>
              <a:pPr algn="l" latinLnBrk="0" hangingPunct="1">
                <a:spcBef>
                  <a:spcPct val="50000"/>
                </a:spcBef>
              </a:pPr>
              <a:r>
                <a:rPr lang="ko-KR" altLang="en-US" sz="16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문의 및 지원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5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400977" y="836712"/>
            <a:ext cx="538231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데이터셋 구축사례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- 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프레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스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8D5299CF-CFCE-4C48-96EC-8E769CE1C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03050"/>
              </p:ext>
            </p:extLst>
          </p:nvPr>
        </p:nvGraphicFramePr>
        <p:xfrm>
          <a:off x="395536" y="1340768"/>
          <a:ext cx="8136904" cy="1865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8024898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296957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60313223"/>
                    </a:ext>
                  </a:extLst>
                </a:gridCol>
              </a:tblGrid>
              <a:tr h="322542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수집 대상 신호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활용 방안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특징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16673"/>
                  </a:ext>
                </a:extLst>
              </a:tr>
              <a:tr h="145419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압력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시간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이미지</a:t>
                      </a: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영상</a:t>
                      </a: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가압 공정의 입력 조건에 따른 불량 예측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90488" indent="-90488"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이미지 인식을 통한 불량 검출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유사 설비 공통 적용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55781"/>
                  </a:ext>
                </a:extLst>
              </a:tr>
            </a:tbl>
          </a:graphicData>
        </a:graphic>
      </p:graphicFrame>
      <p:pic>
        <p:nvPicPr>
          <p:cNvPr id="9" name="그림 13">
            <a:extLst>
              <a:ext uri="{FF2B5EF4-FFF2-40B4-BE49-F238E27FC236}">
                <a16:creationId xmlns:a16="http://schemas.microsoft.com/office/drawing/2014/main" id="{C1A0F8AE-6287-4DEA-B381-2322678F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97" y="3471243"/>
            <a:ext cx="4052287" cy="3054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1452CA1-B6D3-4D5C-A20A-881D297AF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471243"/>
            <a:ext cx="4643547" cy="30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400977" y="836712"/>
            <a:ext cx="538231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데이터셋 구축사례</a:t>
            </a:r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- 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용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해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데이터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D5299CF-CFCE-4C48-96EC-8E769CE1C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10838"/>
              </p:ext>
            </p:extLst>
          </p:nvPr>
        </p:nvGraphicFramePr>
        <p:xfrm>
          <a:off x="395536" y="1347306"/>
          <a:ext cx="8208912" cy="1865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8024898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296957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160313223"/>
                    </a:ext>
                  </a:extLst>
                </a:gridCol>
              </a:tblGrid>
              <a:tr h="322542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수집 대상 신호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활용 방안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특징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16673"/>
                  </a:ext>
                </a:extLst>
              </a:tr>
              <a:tr h="145419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용해 온도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수분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내용물량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 err="1">
                          <a:latin typeface="+mn-ea"/>
                          <a:ea typeface="+mn-ea"/>
                          <a:cs typeface="Arial" pitchFamily="34" charset="0"/>
                        </a:rPr>
                        <a:t>교반속도</a:t>
                      </a: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(Stir)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경험 데이터의 축적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90488" indent="-90488"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설비 </a:t>
                      </a:r>
                      <a:r>
                        <a:rPr lang="ko-KR" altLang="en-US" sz="1400" b="1" dirty="0" err="1">
                          <a:latin typeface="+mn-ea"/>
                          <a:ea typeface="+mn-ea"/>
                          <a:cs typeface="Arial" pitchFamily="34" charset="0"/>
                        </a:rPr>
                        <a:t>운영값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가이드 라인 제시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90488" indent="-90488"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품질 예측 및 불량률 감소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400" b="1" dirty="0">
                          <a:latin typeface="+mn-ea"/>
                          <a:ea typeface="+mn-ea"/>
                          <a:cs typeface="Arial" pitchFamily="34" charset="0"/>
                        </a:rPr>
                        <a:t> 유사 설비 공통 적용</a:t>
                      </a:r>
                      <a:endParaRPr lang="en-US" altLang="ko-KR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55781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2D151784-6BB0-4128-A660-764ABAB4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8" y="3464168"/>
            <a:ext cx="5151566" cy="26291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51E3F3A-0120-4153-8A61-1F66B33B2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421884"/>
            <a:ext cx="4361808" cy="21005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84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6" y="836712"/>
            <a:ext cx="590525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3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클라우드 기반 스마트공장 서비스 구축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52717760" descr="EMB0000386c0e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3" y="1484784"/>
            <a:ext cx="817464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6" y="836712"/>
            <a:ext cx="590525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3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클라우드 기반 스마트공장 서비스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구축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4" y="1484784"/>
            <a:ext cx="851611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6" y="836712"/>
            <a:ext cx="5905250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3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클라우드 기반 스마트공장 서비스 구축</a:t>
            </a: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C9F11B45-8FFA-409B-AEC0-AA97B0CECF7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492027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4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단계 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5" y="1412776"/>
            <a:ext cx="820132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8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fld id="{4B63BFE2-AF48-4D84-AF88-6072D528DD74}" type="slidenum">
              <a:rPr lang="en-US" altLang="ko-KR" smtClean="0">
                <a:solidFill>
                  <a:srgbClr val="000000"/>
                </a:solidFill>
              </a:rPr>
              <a:pPr/>
              <a:t>25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ADF0647-151D-48AD-9B71-449DC75EA94B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3919903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5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ko-KR" altLang="en-US" sz="2400" b="1" dirty="0" smtClean="0"/>
              <a:t>기대효과와 경쟁력 확보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0D7B96-67F4-4972-A748-988EFB34B5B1}"/>
              </a:ext>
            </a:extLst>
          </p:cNvPr>
          <p:cNvSpPr/>
          <p:nvPr/>
        </p:nvSpPr>
        <p:spPr>
          <a:xfrm>
            <a:off x="134838" y="724634"/>
            <a:ext cx="710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sz="2000" b="1" dirty="0"/>
              <a:t>□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기대효과와 기업경쟁력 확보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표 3">
            <a:extLst>
              <a:ext uri="{FF2B5EF4-FFF2-40B4-BE49-F238E27FC236}">
                <a16:creationId xmlns:a16="http://schemas.microsoft.com/office/drawing/2014/main" id="{53D36E29-8D45-4B7D-B545-389488D44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50747"/>
              </p:ext>
            </p:extLst>
          </p:nvPr>
        </p:nvGraphicFramePr>
        <p:xfrm>
          <a:off x="395536" y="1347977"/>
          <a:ext cx="8208912" cy="478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231">
                  <a:extLst>
                    <a:ext uri="{9D8B030D-6E8A-4147-A177-3AD203B41FA5}">
                      <a16:colId xmlns:a16="http://schemas.microsoft.com/office/drawing/2014/main" val="2391439061"/>
                    </a:ext>
                  </a:extLst>
                </a:gridCol>
                <a:gridCol w="3157305">
                  <a:extLst>
                    <a:ext uri="{9D8B030D-6E8A-4147-A177-3AD203B41FA5}">
                      <a16:colId xmlns:a16="http://schemas.microsoft.com/office/drawing/2014/main" val="400872317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689585058"/>
                    </a:ext>
                  </a:extLst>
                </a:gridCol>
              </a:tblGrid>
              <a:tr h="4648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경쟁력 항목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단기적 성과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장기적 성과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평균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196157"/>
                  </a:ext>
                </a:extLst>
              </a:tr>
              <a:tr h="4648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생산성증가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15%</a:t>
                      </a:r>
                      <a:endParaRPr lang="ko-KR" alt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30%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421191"/>
                  </a:ext>
                </a:extLst>
              </a:tr>
              <a:tr h="4648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품질향상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20%</a:t>
                      </a:r>
                      <a:endParaRPr lang="ko-KR" alt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43.5%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958589"/>
                  </a:ext>
                </a:extLst>
              </a:tr>
              <a:tr h="4648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납기기준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7%</a:t>
                      </a:r>
                      <a:endParaRPr lang="ko-KR" alt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15.5%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472779"/>
                  </a:ext>
                </a:extLst>
              </a:tr>
              <a:tr h="4648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매출액증가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3%</a:t>
                      </a:r>
                      <a:endParaRPr lang="ko-KR" alt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7.7%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84456"/>
                  </a:ext>
                </a:extLst>
              </a:tr>
              <a:tr h="4648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고용증가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1%</a:t>
                      </a:r>
                      <a:endParaRPr lang="ko-KR" alt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3%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359738"/>
                  </a:ext>
                </a:extLst>
              </a:tr>
              <a:tr h="138043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정성적성과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현장애로 발굴 및 개선안 도출</a:t>
                      </a:r>
                      <a:endParaRPr lang="en-US" altLang="ko-KR" sz="16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제조공정 </a:t>
                      </a:r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KPI </a:t>
                      </a: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지표수립</a:t>
                      </a:r>
                      <a:endParaRPr lang="en-US" altLang="ko-KR" sz="16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KT Cloud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 Service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를 통한 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Data 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관리</a:t>
                      </a:r>
                      <a:endParaRPr lang="en-US" altLang="ko-KR" sz="1600" b="1" baseline="0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    ( 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백업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, 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보안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, </a:t>
                      </a:r>
                      <a:r>
                        <a:rPr lang="ko-KR" altLang="en-US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서비스의 안정성 확보</a:t>
                      </a:r>
                      <a:r>
                        <a:rPr lang="en-US" altLang="ko-KR" sz="16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)</a:t>
                      </a: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스마트공장 구축의 중장기 전략수립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2631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B5E8E89-AC16-4C48-9EDF-D9CF7387B2B1}"/>
              </a:ext>
            </a:extLst>
          </p:cNvPr>
          <p:cNvSpPr txBox="1"/>
          <p:nvPr/>
        </p:nvSpPr>
        <p:spPr>
          <a:xfrm>
            <a:off x="5364088" y="102253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kern="0" dirty="0" smtClean="0">
                <a:latin typeface="+mn-ea"/>
              </a:rPr>
              <a:t>출처 </a:t>
            </a:r>
            <a:r>
              <a:rPr lang="en-US" altLang="ko-KR" sz="1400" b="1" kern="0" dirty="0" smtClean="0">
                <a:latin typeface="+mn-ea"/>
              </a:rPr>
              <a:t>: 2020, </a:t>
            </a:r>
            <a:r>
              <a:rPr lang="ko-KR" altLang="en-US" sz="1400" b="1" kern="0" dirty="0" smtClean="0">
                <a:latin typeface="+mn-ea"/>
              </a:rPr>
              <a:t>스마트제조혁신추진단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33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8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fld id="{4B63BFE2-AF48-4D84-AF88-6072D528DD74}" type="slidenum">
              <a:rPr lang="en-US" altLang="ko-KR" smtClean="0">
                <a:solidFill>
                  <a:srgbClr val="000000"/>
                </a:solidFill>
              </a:rPr>
              <a:pPr/>
              <a:t>26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90D7B96-67F4-4972-A748-988EFB34B5B1}"/>
              </a:ext>
            </a:extLst>
          </p:cNvPr>
          <p:cNvSpPr/>
          <p:nvPr/>
        </p:nvSpPr>
        <p:spPr>
          <a:xfrm>
            <a:off x="134838" y="724634"/>
            <a:ext cx="710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sz="2000" b="1" dirty="0"/>
              <a:t>□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문의 및 지원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38BB6220-0F41-49F1-8C1B-057E6A2BEAAB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3919903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6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문의 및 지원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53D36E29-8D45-4B7D-B545-389488D44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84037"/>
              </p:ext>
            </p:extLst>
          </p:nvPr>
        </p:nvGraphicFramePr>
        <p:xfrm>
          <a:off x="395536" y="1347979"/>
          <a:ext cx="8208912" cy="264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231">
                  <a:extLst>
                    <a:ext uri="{9D8B030D-6E8A-4147-A177-3AD203B41FA5}">
                      <a16:colId xmlns:a16="http://schemas.microsoft.com/office/drawing/2014/main" val="2391439061"/>
                    </a:ext>
                  </a:extLst>
                </a:gridCol>
                <a:gridCol w="1285097">
                  <a:extLst>
                    <a:ext uri="{9D8B030D-6E8A-4147-A177-3AD203B41FA5}">
                      <a16:colId xmlns:a16="http://schemas.microsoft.com/office/drawing/2014/main" val="400872317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9816029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68958505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106364572"/>
                    </a:ext>
                  </a:extLst>
                </a:gridCol>
              </a:tblGrid>
              <a:tr h="4413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접수기관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기업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담당자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연락처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마감일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제출메일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196157"/>
                  </a:ext>
                </a:extLst>
              </a:tr>
              <a:tr h="4413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주관기업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김경범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010-5605-1980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2021.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04.12(</a:t>
                      </a: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금</a:t>
                      </a:r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18:00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사업신청서</a:t>
                      </a:r>
                      <a:endParaRPr lang="en-US" altLang="ko-KR" sz="16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제조공정도</a:t>
                      </a:r>
                      <a:endParaRPr lang="en-US" altLang="ko-KR" sz="16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정보동의서</a:t>
                      </a:r>
                      <a:endParaRPr lang="en-US" altLang="ko-KR" sz="16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6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회사소개서</a:t>
                      </a:r>
                      <a:endParaRPr lang="en-US" altLang="ko-KR" sz="16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endParaRPr lang="en-US" altLang="ko-KR" sz="16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00FF"/>
                          </a:solidFill>
                          <a:latin typeface="+mj-lt"/>
                          <a:hlinkClick r:id="rId2"/>
                        </a:rPr>
                        <a:t>gnict@gnict.org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958589"/>
                  </a:ext>
                </a:extLst>
              </a:tr>
              <a:tr h="4413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코아정보기술㈜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김용덕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010-2589-5577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472779"/>
                  </a:ext>
                </a:extLst>
              </a:tr>
              <a:tr h="4413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문테크㈜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문광조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010-5275-3239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84456"/>
                  </a:ext>
                </a:extLst>
              </a:tr>
              <a:tr h="4413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사이버문㈜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최창석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010-4581-1415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359738"/>
                  </a:ext>
                </a:extLst>
              </a:tr>
              <a:tr h="4413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사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경남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ICT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협회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조경애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055-715-1050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263170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450978ED-B0E1-429C-AAAB-1CD748C451F0}"/>
              </a:ext>
            </a:extLst>
          </p:cNvPr>
          <p:cNvSpPr/>
          <p:nvPr/>
        </p:nvSpPr>
        <p:spPr>
          <a:xfrm>
            <a:off x="204658" y="4293096"/>
            <a:ext cx="7106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sz="2000" b="1" dirty="0"/>
              <a:t>□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신청 양식</a:t>
            </a:r>
            <a:endParaRPr lang="en-US" altLang="ko-KR" sz="2000" b="1" dirty="0"/>
          </a:p>
          <a:p>
            <a:pPr algn="l">
              <a:spcAft>
                <a:spcPts val="554"/>
              </a:spcAft>
            </a:pPr>
            <a:r>
              <a:rPr lang="en-US" altLang="ko-KR" sz="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b="1" dirty="0">
                <a:solidFill>
                  <a:srgbClr val="0000FF"/>
                </a:solidFill>
              </a:rPr>
              <a:t>    -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신청</a:t>
            </a:r>
            <a:r>
              <a:rPr lang="ko-KR" altLang="en-US" sz="1600" b="1" dirty="0">
                <a:solidFill>
                  <a:srgbClr val="0000FF"/>
                </a:solidFill>
              </a:rPr>
              <a:t>서</a:t>
            </a:r>
            <a:endParaRPr lang="en-US" altLang="ko-KR" sz="1600" b="1" dirty="0">
              <a:solidFill>
                <a:srgbClr val="0000FF"/>
              </a:solidFill>
            </a:endParaRPr>
          </a:p>
          <a:p>
            <a:pPr algn="l">
              <a:spcAft>
                <a:spcPts val="554"/>
              </a:spcAft>
            </a:pPr>
            <a:r>
              <a:rPr lang="en-US" altLang="ko-KR" sz="1600" b="1" dirty="0">
                <a:solidFill>
                  <a:srgbClr val="0000FF"/>
                </a:solidFill>
              </a:rPr>
              <a:t>    -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기업 및 개인 정보 동의서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제조데이터 제공 및 활용 동의서</a:t>
            </a:r>
            <a:endParaRPr lang="en-US" altLang="ko-KR" sz="1600" b="1" dirty="0">
              <a:solidFill>
                <a:srgbClr val="0000FF"/>
              </a:solidFill>
            </a:endParaRPr>
          </a:p>
          <a:p>
            <a:pPr algn="l">
              <a:spcAft>
                <a:spcPts val="554"/>
              </a:spcAft>
            </a:pPr>
            <a:r>
              <a:rPr lang="en-US" altLang="ko-KR" sz="1600" b="1" dirty="0">
                <a:solidFill>
                  <a:srgbClr val="0000FF"/>
                </a:solidFill>
              </a:rPr>
              <a:t>    -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회사소개서 및 제조공정도 </a:t>
            </a:r>
            <a:endParaRPr lang="en-US" altLang="ko-KR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>
            <a:extLst>
              <a:ext uri="{FF2B5EF4-FFF2-40B4-BE49-F238E27FC236}">
                <a16:creationId xmlns:a16="http://schemas.microsoft.com/office/drawing/2014/main" id="{1BD5622A-AE36-4EC4-9306-9BB8EA774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8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fld id="{4B63BFE2-AF48-4D84-AF88-6072D528DD74}" type="slidenum">
              <a:rPr lang="en-US" altLang="ko-KR" smtClean="0">
                <a:solidFill>
                  <a:srgbClr val="000000"/>
                </a:solidFill>
              </a:rPr>
              <a:pPr/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제목 2">
            <a:extLst>
              <a:ext uri="{FF2B5EF4-FFF2-40B4-BE49-F238E27FC236}">
                <a16:creationId xmlns:a16="http://schemas.microsoft.com/office/drawing/2014/main" id="{C4016F21-1556-4BD5-A9BA-0A7C423693C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3919903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1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ko-KR" altLang="en-US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컨소시엄 소개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6D39CAE-2D23-4147-B10D-8EEEF11D1762}"/>
              </a:ext>
            </a:extLst>
          </p:cNvPr>
          <p:cNvSpPr/>
          <p:nvPr/>
        </p:nvSpPr>
        <p:spPr>
          <a:xfrm>
            <a:off x="134838" y="589496"/>
            <a:ext cx="6120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sz="2000" b="1" dirty="0"/>
              <a:t>□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아이웍스컨소시엄 소개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80051"/>
              </p:ext>
            </p:extLst>
          </p:nvPr>
        </p:nvGraphicFramePr>
        <p:xfrm>
          <a:off x="278154" y="1268760"/>
          <a:ext cx="8507289" cy="4333240"/>
        </p:xfrm>
        <a:graphic>
          <a:graphicData uri="http://schemas.openxmlformats.org/drawingml/2006/table">
            <a:tbl>
              <a:tblPr/>
              <a:tblGrid>
                <a:gridCol w="1120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1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1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 업 명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아이웍스컨소시엄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경남창원혁신데이터센터구축사업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본사주소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경남 창원시</a:t>
                      </a:r>
                      <a:r>
                        <a:rPr lang="ko-KR" altLang="en-US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6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의창구</a:t>
                      </a:r>
                      <a:r>
                        <a:rPr lang="ko-KR" altLang="en-US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창원대로 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18</a:t>
                      </a:r>
                      <a:r>
                        <a:rPr lang="ko-KR" altLang="en-US" sz="16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번길</a:t>
                      </a:r>
                      <a:r>
                        <a:rPr lang="ko-KR" altLang="en-US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46 </a:t>
                      </a:r>
                      <a:r>
                        <a:rPr lang="ko-KR" altLang="en-US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경남창원과학기술진흥원 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1312</a:t>
                      </a:r>
                      <a:r>
                        <a:rPr lang="ko-KR" altLang="en-US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호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대표자명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정   민   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3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담 당 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사업담당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맞춤형 연구지원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문광조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최창석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김용덕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담당자 연락처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055-715-1050 (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조경애 과장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담당자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이메일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gnict@gnict.org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참여기업</a:t>
                      </a:r>
                      <a:endParaRPr lang="en-US" altLang="ko-KR" sz="1600" b="1" kern="0" spc="0" dirty="0" smtClean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(11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 </a:t>
                      </a:r>
                      <a:endParaRPr lang="en-US" altLang="ko-KR" sz="1600" b="1" kern="0" spc="-38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함초롬돋움" panose="02030504000101010101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 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창원대학교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, 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태림산업㈜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, (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유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)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코아시스템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, 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㈜사람과기술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, 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엔포스㈜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 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코아정보기술㈜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, 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문테크㈜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, 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사이버문㈜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, 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다빈소프트㈜</a:t>
                      </a:r>
                      <a:r>
                        <a:rPr lang="en-US" altLang="ko-KR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, </a:t>
                      </a:r>
                      <a:r>
                        <a:rPr lang="ko-KR" altLang="en-US" sz="1600" b="1" kern="0" spc="-38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돋움" panose="02030504000101010101" pitchFamily="18" charset="-127"/>
                        </a:rPr>
                        <a:t>㈜한국오픈솔루션</a:t>
                      </a:r>
                      <a:endParaRPr lang="en-US" altLang="ko-KR" sz="1600" b="1" kern="0" spc="-38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함초롬돋움" panose="02030504000101010101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ko-KR" sz="1600" b="1" kern="0" spc="-38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함초롬돋움" panose="02030504000101010101" pitchFamily="18" charset="-127"/>
                      </a:endParaRPr>
                    </a:p>
                  </a:txBody>
                  <a:tcPr marL="56770" marR="56770" marT="15695" marB="15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0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>
            <a:extLst>
              <a:ext uri="{FF2B5EF4-FFF2-40B4-BE49-F238E27FC236}">
                <a16:creationId xmlns:a16="http://schemas.microsoft.com/office/drawing/2014/main" id="{1BD5622A-AE36-4EC4-9306-9BB8EA774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8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fld id="{4B63BFE2-AF48-4D84-AF88-6072D528DD74}" type="slidenum">
              <a:rPr lang="en-US" altLang="ko-KR" smtClean="0">
                <a:solidFill>
                  <a:srgbClr val="000000"/>
                </a:solidFill>
              </a:rPr>
              <a:pPr/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제목 2">
            <a:extLst>
              <a:ext uri="{FF2B5EF4-FFF2-40B4-BE49-F238E27FC236}">
                <a16:creationId xmlns:a16="http://schemas.microsoft.com/office/drawing/2014/main" id="{C4016F21-1556-4BD5-A9BA-0A7C423693C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3919903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1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ko-KR" altLang="en-US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컨소시엄 소개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6D39CAE-2D23-4147-B10D-8EEEF11D1762}"/>
              </a:ext>
            </a:extLst>
          </p:cNvPr>
          <p:cNvSpPr/>
          <p:nvPr/>
        </p:nvSpPr>
        <p:spPr>
          <a:xfrm>
            <a:off x="134838" y="589496"/>
            <a:ext cx="6120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sz="2000" b="1" dirty="0"/>
              <a:t>□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㈜아이웍스 컨소시엄별 역할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  <p:pic>
        <p:nvPicPr>
          <p:cNvPr id="65" name="Picture 9">
            <a:extLst>
              <a:ext uri="{FF2B5EF4-FFF2-40B4-BE49-F238E27FC236}">
                <a16:creationId xmlns:a16="http://schemas.microsoft.com/office/drawing/2014/main" id="{7A8D95BC-B0AA-4176-A0BF-1613277D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15" y="5084138"/>
            <a:ext cx="1032114" cy="259811"/>
          </a:xfrm>
          <a:prstGeom prst="rect">
            <a:avLst/>
          </a:prstGeom>
        </p:spPr>
      </p:pic>
      <p:sp>
        <p:nvSpPr>
          <p:cNvPr id="66" name="Cloud 11">
            <a:extLst>
              <a:ext uri="{FF2B5EF4-FFF2-40B4-BE49-F238E27FC236}">
                <a16:creationId xmlns:a16="http://schemas.microsoft.com/office/drawing/2014/main" id="{16065B14-3D95-4E42-9A37-5F9F402760A3}"/>
              </a:ext>
            </a:extLst>
          </p:cNvPr>
          <p:cNvSpPr/>
          <p:nvPr/>
        </p:nvSpPr>
        <p:spPr bwMode="auto">
          <a:xfrm>
            <a:off x="524044" y="1488363"/>
            <a:ext cx="1944643" cy="1858539"/>
          </a:xfrm>
          <a:prstGeom prst="cloud">
            <a:avLst/>
          </a:prstGeom>
          <a:gradFill flip="none" rotWithShape="1">
            <a:gsLst>
              <a:gs pos="100000">
                <a:schemeClr val="bg1">
                  <a:shade val="67500"/>
                  <a:satMod val="115000"/>
                </a:schemeClr>
              </a:gs>
              <a:gs pos="71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>
                <a:latin typeface="맑은 고딕" pitchFamily="50" charset="-127"/>
              </a:rPr>
              <a:t>KT Cloud</a:t>
            </a:r>
            <a:endParaRPr lang="ko-KR" altLang="en-US" sz="2000" b="1" dirty="0">
              <a:latin typeface="맑은 고딕" pitchFamily="50" charset="-127"/>
            </a:endParaRPr>
          </a:p>
        </p:txBody>
      </p:sp>
      <p:sp>
        <p:nvSpPr>
          <p:cNvPr id="67" name="직사각형 36">
            <a:extLst>
              <a:ext uri="{FF2B5EF4-FFF2-40B4-BE49-F238E27FC236}">
                <a16:creationId xmlns:a16="http://schemas.microsoft.com/office/drawing/2014/main" id="{BC8B3DA4-D684-40AA-BF63-92277125A5B2}"/>
              </a:ext>
            </a:extLst>
          </p:cNvPr>
          <p:cNvSpPr/>
          <p:nvPr/>
        </p:nvSpPr>
        <p:spPr bwMode="auto">
          <a:xfrm>
            <a:off x="567761" y="4414118"/>
            <a:ext cx="653437" cy="562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OPC UA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서버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직사각형 36">
            <a:extLst>
              <a:ext uri="{FF2B5EF4-FFF2-40B4-BE49-F238E27FC236}">
                <a16:creationId xmlns:a16="http://schemas.microsoft.com/office/drawing/2014/main" id="{031B763F-D60D-436C-8BBA-88B90971653F}"/>
              </a:ext>
            </a:extLst>
          </p:cNvPr>
          <p:cNvSpPr/>
          <p:nvPr/>
        </p:nvSpPr>
        <p:spPr bwMode="auto">
          <a:xfrm>
            <a:off x="1436572" y="3033311"/>
            <a:ext cx="1032115" cy="6000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OPC UA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클라이언트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관리 서버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Rectangle: Rounded Corners 17">
            <a:extLst>
              <a:ext uri="{FF2B5EF4-FFF2-40B4-BE49-F238E27FC236}">
                <a16:creationId xmlns:a16="http://schemas.microsoft.com/office/drawing/2014/main" id="{7EB0147E-63C0-441B-9D17-7A273A2ABBAE}"/>
              </a:ext>
            </a:extLst>
          </p:cNvPr>
          <p:cNvSpPr/>
          <p:nvPr/>
        </p:nvSpPr>
        <p:spPr bwMode="auto">
          <a:xfrm>
            <a:off x="596006" y="6059289"/>
            <a:ext cx="1250733" cy="396348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공장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1AC99D-1B47-4246-A724-DCD86B2031E1}"/>
              </a:ext>
            </a:extLst>
          </p:cNvPr>
          <p:cNvSpPr txBox="1"/>
          <p:nvPr/>
        </p:nvSpPr>
        <p:spPr>
          <a:xfrm>
            <a:off x="7478202" y="6111088"/>
            <a:ext cx="9653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개사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업체 발굴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84FB8A-A41E-419D-A600-33CE7B279B58}"/>
              </a:ext>
            </a:extLst>
          </p:cNvPr>
          <p:cNvSpPr txBox="1"/>
          <p:nvPr/>
        </p:nvSpPr>
        <p:spPr>
          <a:xfrm>
            <a:off x="3412249" y="5895298"/>
            <a:ext cx="469689" cy="5364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pic>
        <p:nvPicPr>
          <p:cNvPr id="72" name="Picture 27">
            <a:extLst>
              <a:ext uri="{FF2B5EF4-FFF2-40B4-BE49-F238E27FC236}">
                <a16:creationId xmlns:a16="http://schemas.microsoft.com/office/drawing/2014/main" id="{883FF554-43ED-46C3-8E87-BABB3EC87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26" y="5084138"/>
            <a:ext cx="1032114" cy="25981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2F41975-A3F1-49AA-99F6-2C0FCC63AFE4}"/>
              </a:ext>
            </a:extLst>
          </p:cNvPr>
          <p:cNvSpPr txBox="1"/>
          <p:nvPr/>
        </p:nvSpPr>
        <p:spPr>
          <a:xfrm>
            <a:off x="7496134" y="5451041"/>
            <a:ext cx="929464" cy="47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센서장치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설치및공급</a:t>
            </a:r>
          </a:p>
        </p:txBody>
      </p:sp>
      <p:sp>
        <p:nvSpPr>
          <p:cNvPr id="74" name="Rectangle: Rounded Corners 33">
            <a:extLst>
              <a:ext uri="{FF2B5EF4-FFF2-40B4-BE49-F238E27FC236}">
                <a16:creationId xmlns:a16="http://schemas.microsoft.com/office/drawing/2014/main" id="{6029AA89-13BD-4D92-A372-C72771DB17B7}"/>
              </a:ext>
            </a:extLst>
          </p:cNvPr>
          <p:cNvSpPr/>
          <p:nvPr/>
        </p:nvSpPr>
        <p:spPr bwMode="auto">
          <a:xfrm>
            <a:off x="596008" y="5402564"/>
            <a:ext cx="1250733" cy="450564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센서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계측장비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69C47AC-8D89-4AD2-9126-212A9B475298}"/>
              </a:ext>
            </a:extLst>
          </p:cNvPr>
          <p:cNvSpPr txBox="1"/>
          <p:nvPr/>
        </p:nvSpPr>
        <p:spPr>
          <a:xfrm>
            <a:off x="6239232" y="2070119"/>
            <a:ext cx="1072097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b="1" dirty="0"/>
              <a:t>엔포스</a:t>
            </a:r>
            <a:endParaRPr lang="en-US" altLang="ko-KR" sz="1400" b="1" dirty="0"/>
          </a:p>
          <a:p>
            <a:pPr algn="ctr">
              <a:defRPr/>
            </a:pPr>
            <a:r>
              <a:rPr lang="ko-KR" altLang="en-US" sz="1400" b="1" dirty="0"/>
              <a:t>아이웍스</a:t>
            </a:r>
            <a:endParaRPr lang="en-US" altLang="ko-KR" sz="1400" b="1" dirty="0"/>
          </a:p>
          <a:p>
            <a:pPr algn="ctr">
              <a:defRPr/>
            </a:pPr>
            <a:r>
              <a:rPr lang="ko-KR" altLang="en-US" sz="1400" b="1" dirty="0"/>
              <a:t>창원대</a:t>
            </a:r>
            <a:endParaRPr lang="en-US" altLang="ko-KR" sz="1400" b="1" dirty="0"/>
          </a:p>
          <a:p>
            <a:pPr algn="ctr">
              <a:defRPr/>
            </a:pPr>
            <a:r>
              <a:rPr lang="ko-KR" altLang="en-US" sz="1400" b="1" dirty="0"/>
              <a:t>다빈소프트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7B510F-A734-470C-AEEA-213E06419FBB}"/>
              </a:ext>
            </a:extLst>
          </p:cNvPr>
          <p:cNvSpPr txBox="1"/>
          <p:nvPr/>
        </p:nvSpPr>
        <p:spPr>
          <a:xfrm>
            <a:off x="6216677" y="5457690"/>
            <a:ext cx="1237816" cy="47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/>
              <a:t>엔포스</a:t>
            </a:r>
            <a:endParaRPr lang="en-US" altLang="ko-KR" sz="1400" b="1" dirty="0"/>
          </a:p>
          <a:p>
            <a:pPr algn="ctr">
              <a:defRPr/>
            </a:pPr>
            <a:r>
              <a:rPr lang="ko-KR" altLang="en-US" sz="1400" b="1" dirty="0"/>
              <a:t>한국오픈솔루션</a:t>
            </a:r>
          </a:p>
        </p:txBody>
      </p:sp>
      <p:sp>
        <p:nvSpPr>
          <p:cNvPr id="77" name="Rectangle: Rounded Corners 45">
            <a:extLst>
              <a:ext uri="{FF2B5EF4-FFF2-40B4-BE49-F238E27FC236}">
                <a16:creationId xmlns:a16="http://schemas.microsoft.com/office/drawing/2014/main" id="{38EE14FA-5531-4F06-923F-5EDEDA154346}"/>
              </a:ext>
            </a:extLst>
          </p:cNvPr>
          <p:cNvSpPr/>
          <p:nvPr/>
        </p:nvSpPr>
        <p:spPr bwMode="auto">
          <a:xfrm>
            <a:off x="2158198" y="6059289"/>
            <a:ext cx="1250733" cy="396348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공장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Rectangle: Rounded Corners 47">
            <a:extLst>
              <a:ext uri="{FF2B5EF4-FFF2-40B4-BE49-F238E27FC236}">
                <a16:creationId xmlns:a16="http://schemas.microsoft.com/office/drawing/2014/main" id="{1E70F6A2-F127-4D70-9ACD-1E49550C628E}"/>
              </a:ext>
            </a:extLst>
          </p:cNvPr>
          <p:cNvSpPr/>
          <p:nvPr/>
        </p:nvSpPr>
        <p:spPr bwMode="auto">
          <a:xfrm>
            <a:off x="2127074" y="5396816"/>
            <a:ext cx="1250733" cy="450564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센서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계측장비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직사각형 36">
            <a:extLst>
              <a:ext uri="{FF2B5EF4-FFF2-40B4-BE49-F238E27FC236}">
                <a16:creationId xmlns:a16="http://schemas.microsoft.com/office/drawing/2014/main" id="{CD8C7568-4992-425E-8095-CA758BC72991}"/>
              </a:ext>
            </a:extLst>
          </p:cNvPr>
          <p:cNvSpPr/>
          <p:nvPr/>
        </p:nvSpPr>
        <p:spPr bwMode="auto">
          <a:xfrm>
            <a:off x="1221198" y="4413530"/>
            <a:ext cx="653437" cy="5647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OPC UA like</a:t>
            </a:r>
          </a:p>
        </p:txBody>
      </p:sp>
      <p:cxnSp>
        <p:nvCxnSpPr>
          <p:cNvPr id="80" name="연결선: 꺾임 46">
            <a:extLst>
              <a:ext uri="{FF2B5EF4-FFF2-40B4-BE49-F238E27FC236}">
                <a16:creationId xmlns:a16="http://schemas.microsoft.com/office/drawing/2014/main" id="{36AA62A0-02C5-4157-B2A6-5AD944AA524C}"/>
              </a:ext>
            </a:extLst>
          </p:cNvPr>
          <p:cNvCxnSpPr>
            <a:cxnSpLocks/>
            <a:stCxn id="88" idx="0"/>
            <a:endCxn id="86" idx="2"/>
          </p:cNvCxnSpPr>
          <p:nvPr/>
        </p:nvCxnSpPr>
        <p:spPr>
          <a:xfrm rot="5400000" flipH="1" flipV="1">
            <a:off x="2855799" y="3873308"/>
            <a:ext cx="756161" cy="27617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64">
            <a:extLst>
              <a:ext uri="{FF2B5EF4-FFF2-40B4-BE49-F238E27FC236}">
                <a16:creationId xmlns:a16="http://schemas.microsoft.com/office/drawing/2014/main" id="{74F0743A-B002-44AC-BB99-3FFA29343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40" y="2255473"/>
            <a:ext cx="929464" cy="577477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EE048D7-5493-4CAA-A1D6-072ECB387C29}"/>
              </a:ext>
            </a:extLst>
          </p:cNvPr>
          <p:cNvSpPr txBox="1"/>
          <p:nvPr/>
        </p:nvSpPr>
        <p:spPr>
          <a:xfrm>
            <a:off x="6228184" y="4653136"/>
            <a:ext cx="107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b="1" dirty="0"/>
              <a:t>코아시스템</a:t>
            </a:r>
            <a:endParaRPr lang="en-US" altLang="ko-KR" sz="1400" b="1" dirty="0"/>
          </a:p>
          <a:p>
            <a:pPr algn="ctr">
              <a:defRPr/>
            </a:pPr>
            <a:r>
              <a:rPr lang="ko-KR" altLang="en-US" sz="1400" b="1" dirty="0"/>
              <a:t>다빈소프트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9FA175-42D6-45FF-93DB-44B398F0FBD5}"/>
              </a:ext>
            </a:extLst>
          </p:cNvPr>
          <p:cNvSpPr txBox="1"/>
          <p:nvPr/>
        </p:nvSpPr>
        <p:spPr>
          <a:xfrm>
            <a:off x="6359840" y="6015392"/>
            <a:ext cx="951489" cy="592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200" b="1" dirty="0"/>
              <a:t>코아정보기술</a:t>
            </a:r>
            <a:endParaRPr lang="en-US" altLang="ko-KR" sz="1200" b="1" dirty="0"/>
          </a:p>
          <a:p>
            <a:pPr algn="ctr">
              <a:defRPr/>
            </a:pPr>
            <a:r>
              <a:rPr lang="ko-KR" altLang="en-US" sz="1200" b="1" dirty="0"/>
              <a:t>문테크</a:t>
            </a:r>
            <a:endParaRPr lang="en-US" altLang="ko-KR" sz="1200" b="1" dirty="0"/>
          </a:p>
          <a:p>
            <a:pPr algn="ctr">
              <a:defRPr/>
            </a:pPr>
            <a:r>
              <a:rPr lang="ko-KR" altLang="en-US" sz="1200" b="1" dirty="0"/>
              <a:t>사이버문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59FD2E6-4F31-471A-9FFF-8DD8C10F3DBA}"/>
              </a:ext>
            </a:extLst>
          </p:cNvPr>
          <p:cNvSpPr txBox="1"/>
          <p:nvPr/>
        </p:nvSpPr>
        <p:spPr>
          <a:xfrm>
            <a:off x="6228183" y="3093029"/>
            <a:ext cx="108314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b="1" dirty="0"/>
              <a:t>코아시스템</a:t>
            </a:r>
            <a:endParaRPr lang="en-US" altLang="ko-KR" sz="1400" b="1" dirty="0"/>
          </a:p>
          <a:p>
            <a:pPr algn="ctr">
              <a:defRPr/>
            </a:pPr>
            <a:r>
              <a:rPr lang="ko-KR" altLang="en-US" sz="1400" b="1" dirty="0"/>
              <a:t>다빈소프트</a:t>
            </a:r>
          </a:p>
        </p:txBody>
      </p:sp>
      <p:cxnSp>
        <p:nvCxnSpPr>
          <p:cNvPr id="85" name="연결선: 꺾임 46">
            <a:extLst>
              <a:ext uri="{FF2B5EF4-FFF2-40B4-BE49-F238E27FC236}">
                <a16:creationId xmlns:a16="http://schemas.microsoft.com/office/drawing/2014/main" id="{B60B51A6-D53C-45C8-A5F3-EB124F113949}"/>
              </a:ext>
            </a:extLst>
          </p:cNvPr>
          <p:cNvCxnSpPr>
            <a:cxnSpLocks/>
            <a:stCxn id="67" idx="0"/>
            <a:endCxn id="68" idx="2"/>
          </p:cNvCxnSpPr>
          <p:nvPr/>
        </p:nvCxnSpPr>
        <p:spPr>
          <a:xfrm rot="5400000" flipH="1" flipV="1">
            <a:off x="1033154" y="3494642"/>
            <a:ext cx="780803" cy="10581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36">
            <a:extLst>
              <a:ext uri="{FF2B5EF4-FFF2-40B4-BE49-F238E27FC236}">
                <a16:creationId xmlns:a16="http://schemas.microsoft.com/office/drawing/2014/main" id="{5B53A5D8-D45C-4B3E-8CEA-599053575153}"/>
              </a:ext>
            </a:extLst>
          </p:cNvPr>
          <p:cNvSpPr/>
          <p:nvPr/>
        </p:nvSpPr>
        <p:spPr bwMode="auto">
          <a:xfrm>
            <a:off x="2855909" y="3033311"/>
            <a:ext cx="1032115" cy="6000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OPC UA like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서버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직사각형 36">
            <a:extLst>
              <a:ext uri="{FF2B5EF4-FFF2-40B4-BE49-F238E27FC236}">
                <a16:creationId xmlns:a16="http://schemas.microsoft.com/office/drawing/2014/main" id="{CB09DC12-E48F-4E69-A175-7BFE8729B2FB}"/>
              </a:ext>
            </a:extLst>
          </p:cNvPr>
          <p:cNvSpPr/>
          <p:nvPr/>
        </p:nvSpPr>
        <p:spPr bwMode="auto">
          <a:xfrm>
            <a:off x="2115635" y="4390065"/>
            <a:ext cx="653437" cy="562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OPC UA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서버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8" name="직사각형 36">
            <a:extLst>
              <a:ext uri="{FF2B5EF4-FFF2-40B4-BE49-F238E27FC236}">
                <a16:creationId xmlns:a16="http://schemas.microsoft.com/office/drawing/2014/main" id="{2864907A-9DAF-4BD5-B17D-9651C145F2F8}"/>
              </a:ext>
            </a:extLst>
          </p:cNvPr>
          <p:cNvSpPr/>
          <p:nvPr/>
        </p:nvSpPr>
        <p:spPr bwMode="auto">
          <a:xfrm>
            <a:off x="2769072" y="4389476"/>
            <a:ext cx="653437" cy="5647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OPC UA like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DE7053B-99B2-476F-A208-985B6FE284BD}"/>
              </a:ext>
            </a:extLst>
          </p:cNvPr>
          <p:cNvSpPr txBox="1"/>
          <p:nvPr/>
        </p:nvSpPr>
        <p:spPr>
          <a:xfrm>
            <a:off x="7419046" y="4557235"/>
            <a:ext cx="1083640" cy="6776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데이터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수집전송장치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설치및공급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558921-2409-4D96-A4B0-C776F9E02A11}"/>
              </a:ext>
            </a:extLst>
          </p:cNvPr>
          <p:cNvSpPr txBox="1"/>
          <p:nvPr/>
        </p:nvSpPr>
        <p:spPr>
          <a:xfrm>
            <a:off x="7496134" y="2965066"/>
            <a:ext cx="929464" cy="6776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데이터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수신서버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설치및공급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D1875B1-2D17-40FB-B967-39CF1A3CD525}"/>
              </a:ext>
            </a:extLst>
          </p:cNvPr>
          <p:cNvSpPr txBox="1"/>
          <p:nvPr/>
        </p:nvSpPr>
        <p:spPr>
          <a:xfrm>
            <a:off x="7496134" y="2182430"/>
            <a:ext cx="929464" cy="6776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데이터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저장체계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설계및개발</a:t>
            </a:r>
          </a:p>
        </p:txBody>
      </p:sp>
      <p:cxnSp>
        <p:nvCxnSpPr>
          <p:cNvPr id="92" name="연결선: 꺾임 46">
            <a:extLst>
              <a:ext uri="{FF2B5EF4-FFF2-40B4-BE49-F238E27FC236}">
                <a16:creationId xmlns:a16="http://schemas.microsoft.com/office/drawing/2014/main" id="{EEC3D65D-C1C0-42B7-985D-8506CEB0B2E5}"/>
              </a:ext>
            </a:extLst>
          </p:cNvPr>
          <p:cNvCxnSpPr>
            <a:cxnSpLocks/>
            <a:stCxn id="68" idx="0"/>
            <a:endCxn id="81" idx="1"/>
          </p:cNvCxnSpPr>
          <p:nvPr/>
        </p:nvCxnSpPr>
        <p:spPr>
          <a:xfrm rot="5400000" flipH="1" flipV="1">
            <a:off x="1883935" y="2612906"/>
            <a:ext cx="489100" cy="351710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연결선: 꺾임 46">
            <a:extLst>
              <a:ext uri="{FF2B5EF4-FFF2-40B4-BE49-F238E27FC236}">
                <a16:creationId xmlns:a16="http://schemas.microsoft.com/office/drawing/2014/main" id="{A332D1A0-32EB-4DD2-9059-C6B6ACDED381}"/>
              </a:ext>
            </a:extLst>
          </p:cNvPr>
          <p:cNvCxnSpPr>
            <a:cxnSpLocks/>
            <a:stCxn id="86" idx="0"/>
            <a:endCxn id="81" idx="3"/>
          </p:cNvCxnSpPr>
          <p:nvPr/>
        </p:nvCxnSpPr>
        <p:spPr>
          <a:xfrm rot="16200000" flipV="1">
            <a:off x="3058336" y="2719679"/>
            <a:ext cx="489100" cy="138163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7">
            <a:extLst>
              <a:ext uri="{FF2B5EF4-FFF2-40B4-BE49-F238E27FC236}">
                <a16:creationId xmlns:a16="http://schemas.microsoft.com/office/drawing/2014/main" id="{180409B1-D721-4F0D-8B83-08E27698C2EF}"/>
              </a:ext>
            </a:extLst>
          </p:cNvPr>
          <p:cNvCxnSpPr>
            <a:cxnSpLocks/>
          </p:cNvCxnSpPr>
          <p:nvPr/>
        </p:nvCxnSpPr>
        <p:spPr bwMode="auto">
          <a:xfrm>
            <a:off x="382251" y="5402564"/>
            <a:ext cx="82942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9">
            <a:extLst>
              <a:ext uri="{FF2B5EF4-FFF2-40B4-BE49-F238E27FC236}">
                <a16:creationId xmlns:a16="http://schemas.microsoft.com/office/drawing/2014/main" id="{AA806FE7-CEEB-4C87-B127-CFF70D9D6B6A}"/>
              </a:ext>
            </a:extLst>
          </p:cNvPr>
          <p:cNvCxnSpPr>
            <a:cxnSpLocks/>
          </p:cNvCxnSpPr>
          <p:nvPr/>
        </p:nvCxnSpPr>
        <p:spPr bwMode="auto">
          <a:xfrm>
            <a:off x="378207" y="5931028"/>
            <a:ext cx="82942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100">
            <a:extLst>
              <a:ext uri="{FF2B5EF4-FFF2-40B4-BE49-F238E27FC236}">
                <a16:creationId xmlns:a16="http://schemas.microsoft.com/office/drawing/2014/main" id="{C7B50488-60FA-44C1-B17E-D4004854EEE9}"/>
              </a:ext>
            </a:extLst>
          </p:cNvPr>
          <p:cNvCxnSpPr>
            <a:cxnSpLocks/>
          </p:cNvCxnSpPr>
          <p:nvPr/>
        </p:nvCxnSpPr>
        <p:spPr bwMode="auto">
          <a:xfrm>
            <a:off x="378207" y="2899008"/>
            <a:ext cx="82942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101">
            <a:extLst>
              <a:ext uri="{FF2B5EF4-FFF2-40B4-BE49-F238E27FC236}">
                <a16:creationId xmlns:a16="http://schemas.microsoft.com/office/drawing/2014/main" id="{A508396D-4FFD-4233-AD23-A0C633F6CF1D}"/>
              </a:ext>
            </a:extLst>
          </p:cNvPr>
          <p:cNvCxnSpPr>
            <a:cxnSpLocks/>
          </p:cNvCxnSpPr>
          <p:nvPr/>
        </p:nvCxnSpPr>
        <p:spPr bwMode="auto">
          <a:xfrm>
            <a:off x="378207" y="2106312"/>
            <a:ext cx="82942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2A40C38-49F2-470E-9592-7A869AF823FB}"/>
              </a:ext>
            </a:extLst>
          </p:cNvPr>
          <p:cNvSpPr txBox="1"/>
          <p:nvPr/>
        </p:nvSpPr>
        <p:spPr>
          <a:xfrm>
            <a:off x="6216678" y="3789040"/>
            <a:ext cx="10946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b="1" dirty="0"/>
              <a:t>창원대</a:t>
            </a:r>
            <a:endParaRPr lang="en-US" altLang="ko-KR" sz="1400" b="1" dirty="0"/>
          </a:p>
          <a:p>
            <a:pPr algn="ctr">
              <a:defRPr/>
            </a:pPr>
            <a:r>
              <a:rPr lang="ko-KR" altLang="en-US" sz="1400" b="1" dirty="0" smtClean="0"/>
              <a:t>다빈소프트</a:t>
            </a:r>
            <a:endParaRPr lang="ko-KR" altLang="en-US" sz="1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72DD2D2-3B01-4F42-B6DC-E9D0D33EDDDF}"/>
              </a:ext>
            </a:extLst>
          </p:cNvPr>
          <p:cNvSpPr txBox="1"/>
          <p:nvPr/>
        </p:nvSpPr>
        <p:spPr>
          <a:xfrm>
            <a:off x="7573223" y="3735901"/>
            <a:ext cx="775287" cy="6776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데이터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전달체계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설계</a:t>
            </a:r>
          </a:p>
        </p:txBody>
      </p:sp>
      <p:cxnSp>
        <p:nvCxnSpPr>
          <p:cNvPr id="100" name="Straight Connector 106">
            <a:extLst>
              <a:ext uri="{FF2B5EF4-FFF2-40B4-BE49-F238E27FC236}">
                <a16:creationId xmlns:a16="http://schemas.microsoft.com/office/drawing/2014/main" id="{320DAD96-4915-4F36-A475-429B359F0C4A}"/>
              </a:ext>
            </a:extLst>
          </p:cNvPr>
          <p:cNvCxnSpPr>
            <a:cxnSpLocks/>
          </p:cNvCxnSpPr>
          <p:nvPr/>
        </p:nvCxnSpPr>
        <p:spPr bwMode="auto">
          <a:xfrm>
            <a:off x="378207" y="3691704"/>
            <a:ext cx="82942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7">
            <a:extLst>
              <a:ext uri="{FF2B5EF4-FFF2-40B4-BE49-F238E27FC236}">
                <a16:creationId xmlns:a16="http://schemas.microsoft.com/office/drawing/2014/main" id="{40D85787-8BD3-4AD9-A11F-C715C3CD8DED}"/>
              </a:ext>
            </a:extLst>
          </p:cNvPr>
          <p:cNvCxnSpPr>
            <a:cxnSpLocks/>
          </p:cNvCxnSpPr>
          <p:nvPr/>
        </p:nvCxnSpPr>
        <p:spPr bwMode="auto">
          <a:xfrm>
            <a:off x="378207" y="4413529"/>
            <a:ext cx="82942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2" name="_x231968872">
            <a:extLst>
              <a:ext uri="{FF2B5EF4-FFF2-40B4-BE49-F238E27FC236}">
                <a16:creationId xmlns:a16="http://schemas.microsoft.com/office/drawing/2014/main" id="{2A9821E6-C3FC-49CA-8301-40BEE231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66" y="1228937"/>
            <a:ext cx="1073432" cy="6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B9C85FA-211F-4860-9350-28EA82780268}"/>
              </a:ext>
            </a:extLst>
          </p:cNvPr>
          <p:cNvSpPr txBox="1"/>
          <p:nvPr/>
        </p:nvSpPr>
        <p:spPr>
          <a:xfrm>
            <a:off x="6228184" y="1340768"/>
            <a:ext cx="10823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 smtClean="0"/>
              <a:t>엔포스</a:t>
            </a:r>
            <a:endParaRPr lang="en-US" altLang="ko-KR" sz="1400" b="1" dirty="0" smtClean="0"/>
          </a:p>
          <a:p>
            <a:pPr algn="ctr">
              <a:defRPr/>
            </a:pPr>
            <a:r>
              <a:rPr lang="ko-KR" altLang="en-US" sz="1400" b="1" dirty="0" smtClean="0"/>
              <a:t>코아시스템</a:t>
            </a:r>
            <a:endParaRPr lang="en-US" altLang="ko-KR" sz="1400" b="1" dirty="0" smtClean="0"/>
          </a:p>
          <a:p>
            <a:pPr algn="ctr">
              <a:defRPr/>
            </a:pPr>
            <a:r>
              <a:rPr lang="ko-KR" altLang="en-US" sz="1400" b="1" dirty="0" smtClean="0"/>
              <a:t>다빈소프</a:t>
            </a:r>
            <a:r>
              <a:rPr lang="ko-KR" altLang="en-US" sz="1400" b="1" dirty="0"/>
              <a:t>트</a:t>
            </a:r>
            <a:endParaRPr lang="en-US" altLang="ko-KR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925ACD5-8968-4FC1-9884-81B03378267C}"/>
              </a:ext>
            </a:extLst>
          </p:cNvPr>
          <p:cNvSpPr txBox="1"/>
          <p:nvPr/>
        </p:nvSpPr>
        <p:spPr>
          <a:xfrm>
            <a:off x="7403275" y="1412776"/>
            <a:ext cx="1345189" cy="47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데이터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가시화 및 서비스</a:t>
            </a:r>
          </a:p>
        </p:txBody>
      </p:sp>
      <p:cxnSp>
        <p:nvCxnSpPr>
          <p:cNvPr id="105" name="연결선: 꺾임 46">
            <a:extLst>
              <a:ext uri="{FF2B5EF4-FFF2-40B4-BE49-F238E27FC236}">
                <a16:creationId xmlns:a16="http://schemas.microsoft.com/office/drawing/2014/main" id="{2E3C7A9F-9C30-4BD8-9877-CBFD9069131D}"/>
              </a:ext>
            </a:extLst>
          </p:cNvPr>
          <p:cNvCxnSpPr>
            <a:cxnSpLocks/>
            <a:stCxn id="81" idx="0"/>
            <a:endCxn id="102" idx="1"/>
          </p:cNvCxnSpPr>
          <p:nvPr/>
        </p:nvCxnSpPr>
        <p:spPr>
          <a:xfrm rot="5400000" flipH="1" flipV="1">
            <a:off x="2592601" y="1745009"/>
            <a:ext cx="686935" cy="333994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23">
            <a:extLst>
              <a:ext uri="{FF2B5EF4-FFF2-40B4-BE49-F238E27FC236}">
                <a16:creationId xmlns:a16="http://schemas.microsoft.com/office/drawing/2014/main" id="{B7B174FD-864E-476D-A340-9CFC35882E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29" y="5078923"/>
            <a:ext cx="929464" cy="577477"/>
          </a:xfrm>
          <a:prstGeom prst="rect">
            <a:avLst/>
          </a:prstGeom>
        </p:spPr>
      </p:pic>
      <p:cxnSp>
        <p:nvCxnSpPr>
          <p:cNvPr id="107" name="연결선: 꺾임 46">
            <a:extLst>
              <a:ext uri="{FF2B5EF4-FFF2-40B4-BE49-F238E27FC236}">
                <a16:creationId xmlns:a16="http://schemas.microsoft.com/office/drawing/2014/main" id="{067693C5-3F90-46B9-B16C-8C57E1104354}"/>
              </a:ext>
            </a:extLst>
          </p:cNvPr>
          <p:cNvCxnSpPr>
            <a:cxnSpLocks/>
            <a:stCxn id="108" idx="0"/>
            <a:endCxn id="110" idx="4"/>
          </p:cNvCxnSpPr>
          <p:nvPr/>
        </p:nvCxnSpPr>
        <p:spPr>
          <a:xfrm rot="16200000" flipV="1">
            <a:off x="3038939" y="2942880"/>
            <a:ext cx="671340" cy="230110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직사각형 36">
            <a:extLst>
              <a:ext uri="{FF2B5EF4-FFF2-40B4-BE49-F238E27FC236}">
                <a16:creationId xmlns:a16="http://schemas.microsoft.com/office/drawing/2014/main" id="{51888A6B-710F-4BC7-BC47-0EDBAA579DAE}"/>
              </a:ext>
            </a:extLst>
          </p:cNvPr>
          <p:cNvSpPr/>
          <p:nvPr/>
        </p:nvSpPr>
        <p:spPr bwMode="auto">
          <a:xfrm>
            <a:off x="4198443" y="4429103"/>
            <a:ext cx="653437" cy="562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OPC UA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서버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9" name="직사각형 36">
            <a:extLst>
              <a:ext uri="{FF2B5EF4-FFF2-40B4-BE49-F238E27FC236}">
                <a16:creationId xmlns:a16="http://schemas.microsoft.com/office/drawing/2014/main" id="{8A878FAF-3EB1-4A85-8DE3-87F95E04B111}"/>
              </a:ext>
            </a:extLst>
          </p:cNvPr>
          <p:cNvSpPr/>
          <p:nvPr/>
        </p:nvSpPr>
        <p:spPr bwMode="auto">
          <a:xfrm>
            <a:off x="5258073" y="4428515"/>
            <a:ext cx="653437" cy="5647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OPC UA like</a:t>
            </a:r>
          </a:p>
        </p:txBody>
      </p:sp>
      <p:sp>
        <p:nvSpPr>
          <p:cNvPr id="110" name="Oval 136">
            <a:extLst>
              <a:ext uri="{FF2B5EF4-FFF2-40B4-BE49-F238E27FC236}">
                <a16:creationId xmlns:a16="http://schemas.microsoft.com/office/drawing/2014/main" id="{05951947-A616-496D-B30D-AF50831EB480}"/>
              </a:ext>
            </a:extLst>
          </p:cNvPr>
          <p:cNvSpPr/>
          <p:nvPr/>
        </p:nvSpPr>
        <p:spPr bwMode="auto">
          <a:xfrm>
            <a:off x="2175515" y="3654053"/>
            <a:ext cx="97082" cy="103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Oval 140">
            <a:extLst>
              <a:ext uri="{FF2B5EF4-FFF2-40B4-BE49-F238E27FC236}">
                <a16:creationId xmlns:a16="http://schemas.microsoft.com/office/drawing/2014/main" id="{2105400C-A4C6-4184-B969-AC5CFBEFE383}"/>
              </a:ext>
            </a:extLst>
          </p:cNvPr>
          <p:cNvSpPr/>
          <p:nvPr/>
        </p:nvSpPr>
        <p:spPr bwMode="auto">
          <a:xfrm>
            <a:off x="3686536" y="3654053"/>
            <a:ext cx="97082" cy="103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AC150E-0102-4A7C-934F-B5035F2BF53E}"/>
              </a:ext>
            </a:extLst>
          </p:cNvPr>
          <p:cNvSpPr txBox="1"/>
          <p:nvPr/>
        </p:nvSpPr>
        <p:spPr>
          <a:xfrm>
            <a:off x="4033586" y="5607387"/>
            <a:ext cx="983150" cy="47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스마트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MC</a:t>
            </a:r>
          </a:p>
          <a:p>
            <a:pPr algn="ctr">
              <a:defRPr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데이터 공급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60D1249-5910-4059-B82F-1CB1A280ECA9}"/>
              </a:ext>
            </a:extLst>
          </p:cNvPr>
          <p:cNvSpPr txBox="1"/>
          <p:nvPr/>
        </p:nvSpPr>
        <p:spPr>
          <a:xfrm>
            <a:off x="4060429" y="6089442"/>
            <a:ext cx="929464" cy="282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/>
              <a:t>사람과기술</a:t>
            </a:r>
            <a:endParaRPr lang="en-US" altLang="ko-KR" sz="1400" b="1" dirty="0"/>
          </a:p>
        </p:txBody>
      </p:sp>
      <p:cxnSp>
        <p:nvCxnSpPr>
          <p:cNvPr id="114" name="연결선: 꺾임 46">
            <a:extLst>
              <a:ext uri="{FF2B5EF4-FFF2-40B4-BE49-F238E27FC236}">
                <a16:creationId xmlns:a16="http://schemas.microsoft.com/office/drawing/2014/main" id="{26FA40A7-7B8F-49C5-91BC-F2C7DCB4CDB0}"/>
              </a:ext>
            </a:extLst>
          </p:cNvPr>
          <p:cNvCxnSpPr>
            <a:cxnSpLocks/>
            <a:stCxn id="109" idx="0"/>
            <a:endCxn id="111" idx="4"/>
          </p:cNvCxnSpPr>
          <p:nvPr/>
        </p:nvCxnSpPr>
        <p:spPr>
          <a:xfrm rot="16200000" flipV="1">
            <a:off x="4324559" y="3168281"/>
            <a:ext cx="670752" cy="184971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0">
            <a:extLst>
              <a:ext uri="{FF2B5EF4-FFF2-40B4-BE49-F238E27FC236}">
                <a16:creationId xmlns:a16="http://schemas.microsoft.com/office/drawing/2014/main" id="{B82692C1-318A-4FA8-A3A3-498E70097A90}"/>
              </a:ext>
            </a:extLst>
          </p:cNvPr>
          <p:cNvSpPr/>
          <p:nvPr/>
        </p:nvSpPr>
        <p:spPr bwMode="auto">
          <a:xfrm>
            <a:off x="5159387" y="5099631"/>
            <a:ext cx="850808" cy="556312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/>
              <a:t>한국오픈솔루션</a:t>
            </a:r>
          </a:p>
        </p:txBody>
      </p:sp>
      <p:pic>
        <p:nvPicPr>
          <p:cNvPr id="116" name="Picture 3">
            <a:extLst>
              <a:ext uri="{FF2B5EF4-FFF2-40B4-BE49-F238E27FC236}">
                <a16:creationId xmlns:a16="http://schemas.microsoft.com/office/drawing/2014/main" id="{9C5853AD-90D2-4738-9E0C-DFD9D700E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981" y="1228936"/>
            <a:ext cx="892337" cy="679193"/>
          </a:xfrm>
          <a:prstGeom prst="rect">
            <a:avLst/>
          </a:prstGeom>
        </p:spPr>
      </p:pic>
      <p:pic>
        <p:nvPicPr>
          <p:cNvPr id="117" name="Picture 7">
            <a:extLst>
              <a:ext uri="{FF2B5EF4-FFF2-40B4-BE49-F238E27FC236}">
                <a16:creationId xmlns:a16="http://schemas.microsoft.com/office/drawing/2014/main" id="{E672D232-60CB-4A7A-AE11-EAEAC171E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029" y="1228937"/>
            <a:ext cx="910726" cy="67919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B9C85FA-211F-4860-9350-28EA82780268}"/>
              </a:ext>
            </a:extLst>
          </p:cNvPr>
          <p:cNvSpPr txBox="1"/>
          <p:nvPr/>
        </p:nvSpPr>
        <p:spPr>
          <a:xfrm>
            <a:off x="6228184" y="764704"/>
            <a:ext cx="108314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b="1" dirty="0" smtClean="0"/>
              <a:t>한국오픈</a:t>
            </a:r>
            <a:endParaRPr lang="en-US" altLang="ko-KR" sz="1400" b="1" dirty="0" smtClean="0"/>
          </a:p>
          <a:p>
            <a:pPr algn="ctr">
              <a:defRPr/>
            </a:pPr>
            <a:r>
              <a:rPr lang="ko-KR" altLang="en-US" sz="1400" b="1" dirty="0" smtClean="0"/>
              <a:t>솔루</a:t>
            </a:r>
            <a:r>
              <a:rPr lang="ko-KR" altLang="en-US" sz="1400" b="1" dirty="0"/>
              <a:t>션</a:t>
            </a:r>
            <a:endParaRPr lang="en-US" altLang="ko-KR" sz="14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25ACD5-8968-4FC1-9884-81B03378267C}"/>
              </a:ext>
            </a:extLst>
          </p:cNvPr>
          <p:cNvSpPr txBox="1"/>
          <p:nvPr/>
        </p:nvSpPr>
        <p:spPr>
          <a:xfrm>
            <a:off x="7307044" y="745540"/>
            <a:ext cx="144142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 smtClean="0">
                <a:solidFill>
                  <a:schemeClr val="accent1">
                    <a:lumMod val="75000"/>
                  </a:schemeClr>
                </a:solidFill>
              </a:rPr>
              <a:t>클라우드서비스</a:t>
            </a:r>
            <a:endParaRPr lang="en-US" altLang="ko-K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 dirty="0" smtClean="0">
                <a:solidFill>
                  <a:schemeClr val="accent1">
                    <a:lumMod val="75000"/>
                  </a:schemeClr>
                </a:solidFill>
              </a:rPr>
              <a:t>구축 및 관리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>
            <a:extLst>
              <a:ext uri="{FF2B5EF4-FFF2-40B4-BE49-F238E27FC236}">
                <a16:creationId xmlns:a16="http://schemas.microsoft.com/office/drawing/2014/main" id="{C4016F21-1556-4BD5-A9BA-0A7C423693C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3919903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2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ko-KR" altLang="en-US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선정 및 보도자료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6D39CAE-2D23-4147-B10D-8EEEF11D1762}"/>
              </a:ext>
            </a:extLst>
          </p:cNvPr>
          <p:cNvSpPr/>
          <p:nvPr/>
        </p:nvSpPr>
        <p:spPr>
          <a:xfrm>
            <a:off x="134838" y="589496"/>
            <a:ext cx="2885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sz="2000" b="1" dirty="0"/>
              <a:t>□ </a:t>
            </a:r>
            <a:r>
              <a:rPr lang="ko-KR" altLang="en-US" sz="2000" b="1" dirty="0" smtClean="0"/>
              <a:t>선정 및 보도자료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76319"/>
              </p:ext>
            </p:extLst>
          </p:nvPr>
        </p:nvGraphicFramePr>
        <p:xfrm>
          <a:off x="200720" y="1397000"/>
          <a:ext cx="8619752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33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 descr="C:\Users\USER\Desktop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5" y="1610467"/>
            <a:ext cx="3271423" cy="46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80" y="1610467"/>
            <a:ext cx="3284386" cy="46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IMG_0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18" b="69589"/>
          <a:stretch/>
        </p:blipFill>
        <p:spPr bwMode="auto">
          <a:xfrm>
            <a:off x="755081" y="3645025"/>
            <a:ext cx="6841256" cy="140228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>
            <a:extLst>
              <a:ext uri="{FF2B5EF4-FFF2-40B4-BE49-F238E27FC236}">
                <a16:creationId xmlns:a16="http://schemas.microsoft.com/office/drawing/2014/main" id="{C4016F21-1556-4BD5-A9BA-0A7C423693C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3919903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2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ko-KR" altLang="en-US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선정 및 보도자료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6D39CAE-2D23-4147-B10D-8EEEF11D1762}"/>
              </a:ext>
            </a:extLst>
          </p:cNvPr>
          <p:cNvSpPr/>
          <p:nvPr/>
        </p:nvSpPr>
        <p:spPr>
          <a:xfrm>
            <a:off x="134838" y="589496"/>
            <a:ext cx="2885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sz="2000" b="1" dirty="0"/>
              <a:t>□ </a:t>
            </a:r>
            <a:r>
              <a:rPr lang="ko-KR" altLang="en-US" sz="2000" b="1" dirty="0" smtClean="0"/>
              <a:t>선정 및 보도자료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23496"/>
              </p:ext>
            </p:extLst>
          </p:nvPr>
        </p:nvGraphicFramePr>
        <p:xfrm>
          <a:off x="200720" y="1397000"/>
          <a:ext cx="8619752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33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0" name="Picture 6" descr="C:\Users\USER\Desktop\스마트산단 보도자료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8" y="3003004"/>
            <a:ext cx="40957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1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0" y="1130498"/>
            <a:ext cx="6019800" cy="172243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1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03004"/>
            <a:ext cx="4136877" cy="18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C:\Users\USER\Desktop\1111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2" b="30939"/>
          <a:stretch/>
        </p:blipFill>
        <p:spPr bwMode="auto">
          <a:xfrm>
            <a:off x="313368" y="5076552"/>
            <a:ext cx="8395510" cy="11607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>
            <a:extLst>
              <a:ext uri="{FF2B5EF4-FFF2-40B4-BE49-F238E27FC236}">
                <a16:creationId xmlns:a16="http://schemas.microsoft.com/office/drawing/2014/main" id="{C4016F21-1556-4BD5-A9BA-0A7C423693C7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3919903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3</a:t>
            </a:r>
            <a:r>
              <a:rPr lang="en-US" altLang="ko-KR" sz="2400" b="1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모집 및 지원기업 선정</a:t>
            </a:r>
            <a:endParaRPr lang="ko-KR" altLang="en-US" sz="2400" b="1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6D39CAE-2D23-4147-B10D-8EEEF11D1762}"/>
              </a:ext>
            </a:extLst>
          </p:cNvPr>
          <p:cNvSpPr/>
          <p:nvPr/>
        </p:nvSpPr>
        <p:spPr>
          <a:xfrm>
            <a:off x="134838" y="724634"/>
            <a:ext cx="3213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sz="2000" b="1" dirty="0"/>
              <a:t>□ </a:t>
            </a:r>
            <a:r>
              <a:rPr lang="ko-KR" altLang="en-US" sz="2000" b="1" dirty="0" smtClean="0"/>
              <a:t>모집 및 지원기업 선정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60876"/>
              </p:ext>
            </p:extLst>
          </p:nvPr>
        </p:nvGraphicFramePr>
        <p:xfrm>
          <a:off x="200720" y="1397000"/>
          <a:ext cx="8619752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33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1"/>
            <a:ext cx="3384376" cy="469575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6" y="2780928"/>
            <a:ext cx="7605774" cy="1944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8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73">
            <a:extLst>
              <a:ext uri="{FF2B5EF4-FFF2-40B4-BE49-F238E27FC236}">
                <a16:creationId xmlns:a16="http://schemas.microsoft.com/office/drawing/2014/main" id="{CBDFFDB9-A50D-4D66-BAD5-AC0F66E8DE68}"/>
              </a:ext>
            </a:extLst>
          </p:cNvPr>
          <p:cNvSpPr>
            <a:spLocks/>
          </p:cNvSpPr>
          <p:nvPr/>
        </p:nvSpPr>
        <p:spPr bwMode="auto">
          <a:xfrm flipH="1" flipV="1">
            <a:off x="193702" y="683185"/>
            <a:ext cx="8941320" cy="5968599"/>
          </a:xfrm>
          <a:custGeom>
            <a:avLst/>
            <a:gdLst>
              <a:gd name="T0" fmla="*/ 502 w 2617"/>
              <a:gd name="T1" fmla="*/ 2950 h 2953"/>
              <a:gd name="T2" fmla="*/ 0 w 2617"/>
              <a:gd name="T3" fmla="*/ 2952 h 2953"/>
              <a:gd name="T4" fmla="*/ 0 w 2617"/>
              <a:gd name="T5" fmla="*/ 1280 h 2953"/>
              <a:gd name="T6" fmla="*/ 2616 w 2617"/>
              <a:gd name="T7" fmla="*/ 0 h 2953"/>
              <a:gd name="T8" fmla="*/ 2393 w 2617"/>
              <a:gd name="T9" fmla="*/ 133 h 2953"/>
              <a:gd name="T10" fmla="*/ 2210 w 2617"/>
              <a:gd name="T11" fmla="*/ 248 h 2953"/>
              <a:gd name="T12" fmla="*/ 2003 w 2617"/>
              <a:gd name="T13" fmla="*/ 394 h 2953"/>
              <a:gd name="T14" fmla="*/ 1805 w 2617"/>
              <a:gd name="T15" fmla="*/ 546 h 2953"/>
              <a:gd name="T16" fmla="*/ 1512 w 2617"/>
              <a:gd name="T17" fmla="*/ 805 h 2953"/>
              <a:gd name="T18" fmla="*/ 1252 w 2617"/>
              <a:gd name="T19" fmla="*/ 1080 h 2953"/>
              <a:gd name="T20" fmla="*/ 1062 w 2617"/>
              <a:gd name="T21" fmla="*/ 1321 h 2953"/>
              <a:gd name="T22" fmla="*/ 899 w 2617"/>
              <a:gd name="T23" fmla="*/ 1569 h 2953"/>
              <a:gd name="T24" fmla="*/ 769 w 2617"/>
              <a:gd name="T25" fmla="*/ 1817 h 2953"/>
              <a:gd name="T26" fmla="*/ 674 w 2617"/>
              <a:gd name="T27" fmla="*/ 2044 h 2953"/>
              <a:gd name="T28" fmla="*/ 608 w 2617"/>
              <a:gd name="T29" fmla="*/ 2237 h 2953"/>
              <a:gd name="T30" fmla="*/ 549 w 2617"/>
              <a:gd name="T31" fmla="*/ 2475 h 2953"/>
              <a:gd name="T32" fmla="*/ 520 w 2617"/>
              <a:gd name="T33" fmla="*/ 2684 h 2953"/>
              <a:gd name="T34" fmla="*/ 502 w 2617"/>
              <a:gd name="T35" fmla="*/ 2950 h 2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17" h="2953">
                <a:moveTo>
                  <a:pt x="502" y="2950"/>
                </a:moveTo>
                <a:lnTo>
                  <a:pt x="0" y="2952"/>
                </a:lnTo>
                <a:lnTo>
                  <a:pt x="0" y="1280"/>
                </a:lnTo>
                <a:lnTo>
                  <a:pt x="2616" y="0"/>
                </a:lnTo>
                <a:lnTo>
                  <a:pt x="2393" y="133"/>
                </a:lnTo>
                <a:lnTo>
                  <a:pt x="2210" y="248"/>
                </a:lnTo>
                <a:lnTo>
                  <a:pt x="2003" y="394"/>
                </a:lnTo>
                <a:lnTo>
                  <a:pt x="1805" y="546"/>
                </a:lnTo>
                <a:lnTo>
                  <a:pt x="1512" y="805"/>
                </a:lnTo>
                <a:lnTo>
                  <a:pt x="1252" y="1080"/>
                </a:lnTo>
                <a:lnTo>
                  <a:pt x="1062" y="1321"/>
                </a:lnTo>
                <a:lnTo>
                  <a:pt x="899" y="1569"/>
                </a:lnTo>
                <a:lnTo>
                  <a:pt x="769" y="1817"/>
                </a:lnTo>
                <a:lnTo>
                  <a:pt x="674" y="2044"/>
                </a:lnTo>
                <a:lnTo>
                  <a:pt x="608" y="2237"/>
                </a:lnTo>
                <a:lnTo>
                  <a:pt x="549" y="2475"/>
                </a:lnTo>
                <a:lnTo>
                  <a:pt x="520" y="2684"/>
                </a:lnTo>
                <a:lnTo>
                  <a:pt x="502" y="2950"/>
                </a:lnTo>
              </a:path>
            </a:pathLst>
          </a:custGeom>
          <a:solidFill>
            <a:srgbClr val="FFF9E1"/>
          </a:solidFill>
          <a:ln>
            <a:noFill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865992EB-4E59-43F6-A4AB-28082CAD2C61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947344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단계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6" y="799084"/>
            <a:ext cx="5257178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1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맞춤형 제조데이터 수집 및 활용전략수립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50978ED-B0E1-429C-AAAB-1CD748C451F0}"/>
              </a:ext>
            </a:extLst>
          </p:cNvPr>
          <p:cNvSpPr/>
          <p:nvPr/>
        </p:nvSpPr>
        <p:spPr>
          <a:xfrm>
            <a:off x="467544" y="1412776"/>
            <a:ext cx="8064896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b="1" dirty="0"/>
              <a:t>□</a:t>
            </a:r>
            <a:r>
              <a:rPr lang="en-US" altLang="ko-KR" b="1" dirty="0"/>
              <a:t> </a:t>
            </a:r>
            <a:r>
              <a:rPr lang="ko-KR" altLang="en-US" b="1" dirty="0" smtClean="0"/>
              <a:t>맞춤형 제조데이터 수집 및 활용 컨설팅 지원</a:t>
            </a:r>
            <a:endParaRPr lang="en-US" altLang="ko-KR" b="1" dirty="0" smtClean="0"/>
          </a:p>
          <a:p>
            <a:pPr algn="l">
              <a:spcAft>
                <a:spcPts val="554"/>
              </a:spcAft>
            </a:pPr>
            <a:endParaRPr lang="en-US" altLang="ko-KR" sz="2000" b="1" dirty="0"/>
          </a:p>
          <a:p>
            <a:pPr>
              <a:spcAft>
                <a:spcPts val="554"/>
              </a:spcAft>
            </a:pPr>
            <a:r>
              <a:rPr lang="en-US" altLang="ko-KR" sz="20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제조데이터 수집 및 관리 컨설팅</a:t>
            </a:r>
            <a:r>
              <a:rPr lang="en-US" altLang="ko-KR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/>
              <a:t>현장애로 발굴 및 개선안 </a:t>
            </a:r>
            <a:r>
              <a:rPr lang="ko-KR" altLang="en-US" sz="1600" b="1" dirty="0" smtClean="0"/>
              <a:t>도출 및 제조공정 </a:t>
            </a:r>
            <a:r>
              <a:rPr lang="en-US" altLang="ko-KR" sz="1600" b="1" dirty="0"/>
              <a:t>KPI </a:t>
            </a:r>
            <a:r>
              <a:rPr lang="ko-KR" altLang="en-US" sz="1600" b="1" dirty="0" smtClean="0"/>
              <a:t>지표 수립</a:t>
            </a:r>
            <a:endParaRPr lang="en-US" altLang="ko-KR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KT Cloud Service</a:t>
            </a:r>
            <a:r>
              <a:rPr lang="ko-KR" altLang="en-US" sz="1600" b="1" dirty="0"/>
              <a:t>를 통한 </a:t>
            </a:r>
            <a:r>
              <a:rPr lang="en-US" altLang="ko-KR" sz="1600" b="1" dirty="0"/>
              <a:t>Data </a:t>
            </a:r>
            <a:r>
              <a:rPr lang="ko-KR" altLang="en-US" sz="1600" b="1" dirty="0" smtClean="0"/>
              <a:t>관리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보안 및 백업 지원</a:t>
            </a:r>
            <a:endParaRPr lang="en-US" altLang="ko-KR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/>
              <a:t>스마트공장 구축의 중장기 </a:t>
            </a:r>
            <a:r>
              <a:rPr lang="ko-KR" altLang="en-US" sz="1600" b="1" dirty="0" smtClean="0"/>
              <a:t>전략수립</a:t>
            </a:r>
            <a:endParaRPr lang="en-US" altLang="ko-KR" sz="1400" dirty="0"/>
          </a:p>
          <a:p>
            <a:pPr marL="171450" indent="-171450">
              <a:lnSpc>
                <a:spcPct val="150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</a:t>
            </a:r>
            <a:r>
              <a:rPr lang="ko-KR" altLang="en-US" sz="1600" b="1" dirty="0" smtClean="0"/>
              <a:t>전문컨설팅 기관의 컨설팅 방법론을 활용하여 스마트공장 신규 구축</a:t>
            </a:r>
            <a:r>
              <a:rPr lang="en-US" altLang="ko-KR" sz="1600" b="1" dirty="0"/>
              <a:t> </a:t>
            </a:r>
            <a:r>
              <a:rPr lang="ko-KR" altLang="en-US" sz="1600" b="1" dirty="0" smtClean="0"/>
              <a:t>및 고도화</a:t>
            </a:r>
            <a:endParaRPr lang="en-US" altLang="ko-KR" sz="1600" b="1" dirty="0" smtClean="0"/>
          </a:p>
          <a:p>
            <a:pPr marL="285750" indent="-285750" algn="l">
              <a:lnSpc>
                <a:spcPct val="150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예정 기업의 제조데이터 수집을 위한 컨설팅 지원</a:t>
            </a:r>
            <a:endParaRPr lang="en-US" altLang="ko-KR" sz="1600" b="1" dirty="0"/>
          </a:p>
          <a:p>
            <a:pPr marL="285750" indent="-285750" algn="l">
              <a:lnSpc>
                <a:spcPct val="150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현장애로 해결을 위한 필수 제조데이터 수집 방안 컨설팅 지원</a:t>
            </a:r>
            <a:endParaRPr lang="en-US" altLang="ko-K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2815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73">
            <a:extLst>
              <a:ext uri="{FF2B5EF4-FFF2-40B4-BE49-F238E27FC236}">
                <a16:creationId xmlns:a16="http://schemas.microsoft.com/office/drawing/2014/main" id="{CBDFFDB9-A50D-4D66-BAD5-AC0F66E8DE68}"/>
              </a:ext>
            </a:extLst>
          </p:cNvPr>
          <p:cNvSpPr>
            <a:spLocks/>
          </p:cNvSpPr>
          <p:nvPr/>
        </p:nvSpPr>
        <p:spPr bwMode="auto">
          <a:xfrm flipH="1" flipV="1">
            <a:off x="193702" y="683185"/>
            <a:ext cx="8941320" cy="5968599"/>
          </a:xfrm>
          <a:custGeom>
            <a:avLst/>
            <a:gdLst>
              <a:gd name="T0" fmla="*/ 502 w 2617"/>
              <a:gd name="T1" fmla="*/ 2950 h 2953"/>
              <a:gd name="T2" fmla="*/ 0 w 2617"/>
              <a:gd name="T3" fmla="*/ 2952 h 2953"/>
              <a:gd name="T4" fmla="*/ 0 w 2617"/>
              <a:gd name="T5" fmla="*/ 1280 h 2953"/>
              <a:gd name="T6" fmla="*/ 2616 w 2617"/>
              <a:gd name="T7" fmla="*/ 0 h 2953"/>
              <a:gd name="T8" fmla="*/ 2393 w 2617"/>
              <a:gd name="T9" fmla="*/ 133 h 2953"/>
              <a:gd name="T10" fmla="*/ 2210 w 2617"/>
              <a:gd name="T11" fmla="*/ 248 h 2953"/>
              <a:gd name="T12" fmla="*/ 2003 w 2617"/>
              <a:gd name="T13" fmla="*/ 394 h 2953"/>
              <a:gd name="T14" fmla="*/ 1805 w 2617"/>
              <a:gd name="T15" fmla="*/ 546 h 2953"/>
              <a:gd name="T16" fmla="*/ 1512 w 2617"/>
              <a:gd name="T17" fmla="*/ 805 h 2953"/>
              <a:gd name="T18" fmla="*/ 1252 w 2617"/>
              <a:gd name="T19" fmla="*/ 1080 h 2953"/>
              <a:gd name="T20" fmla="*/ 1062 w 2617"/>
              <a:gd name="T21" fmla="*/ 1321 h 2953"/>
              <a:gd name="T22" fmla="*/ 899 w 2617"/>
              <a:gd name="T23" fmla="*/ 1569 h 2953"/>
              <a:gd name="T24" fmla="*/ 769 w 2617"/>
              <a:gd name="T25" fmla="*/ 1817 h 2953"/>
              <a:gd name="T26" fmla="*/ 674 w 2617"/>
              <a:gd name="T27" fmla="*/ 2044 h 2953"/>
              <a:gd name="T28" fmla="*/ 608 w 2617"/>
              <a:gd name="T29" fmla="*/ 2237 h 2953"/>
              <a:gd name="T30" fmla="*/ 549 w 2617"/>
              <a:gd name="T31" fmla="*/ 2475 h 2953"/>
              <a:gd name="T32" fmla="*/ 520 w 2617"/>
              <a:gd name="T33" fmla="*/ 2684 h 2953"/>
              <a:gd name="T34" fmla="*/ 502 w 2617"/>
              <a:gd name="T35" fmla="*/ 2950 h 2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17" h="2953">
                <a:moveTo>
                  <a:pt x="502" y="2950"/>
                </a:moveTo>
                <a:lnTo>
                  <a:pt x="0" y="2952"/>
                </a:lnTo>
                <a:lnTo>
                  <a:pt x="0" y="1280"/>
                </a:lnTo>
                <a:lnTo>
                  <a:pt x="2616" y="0"/>
                </a:lnTo>
                <a:lnTo>
                  <a:pt x="2393" y="133"/>
                </a:lnTo>
                <a:lnTo>
                  <a:pt x="2210" y="248"/>
                </a:lnTo>
                <a:lnTo>
                  <a:pt x="2003" y="394"/>
                </a:lnTo>
                <a:lnTo>
                  <a:pt x="1805" y="546"/>
                </a:lnTo>
                <a:lnTo>
                  <a:pt x="1512" y="805"/>
                </a:lnTo>
                <a:lnTo>
                  <a:pt x="1252" y="1080"/>
                </a:lnTo>
                <a:lnTo>
                  <a:pt x="1062" y="1321"/>
                </a:lnTo>
                <a:lnTo>
                  <a:pt x="899" y="1569"/>
                </a:lnTo>
                <a:lnTo>
                  <a:pt x="769" y="1817"/>
                </a:lnTo>
                <a:lnTo>
                  <a:pt x="674" y="2044"/>
                </a:lnTo>
                <a:lnTo>
                  <a:pt x="608" y="2237"/>
                </a:lnTo>
                <a:lnTo>
                  <a:pt x="549" y="2475"/>
                </a:lnTo>
                <a:lnTo>
                  <a:pt x="520" y="2684"/>
                </a:lnTo>
                <a:lnTo>
                  <a:pt x="502" y="2950"/>
                </a:lnTo>
              </a:path>
            </a:pathLst>
          </a:custGeom>
          <a:solidFill>
            <a:srgbClr val="FFF9E1"/>
          </a:solidFill>
          <a:ln>
            <a:noFill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865992EB-4E59-43F6-A4AB-28082CAD2C61}"/>
              </a:ext>
            </a:extLst>
          </p:cNvPr>
          <p:cNvSpPr txBox="1">
            <a:spLocks/>
          </p:cNvSpPr>
          <p:nvPr/>
        </p:nvSpPr>
        <p:spPr>
          <a:xfrm>
            <a:off x="200720" y="64598"/>
            <a:ext cx="4947344" cy="452803"/>
          </a:xfrm>
          <a:prstGeom prst="rect">
            <a:avLst/>
          </a:prstGeom>
        </p:spPr>
        <p:txBody>
          <a:bodyPr anchor="ctr"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5pPr>
            <a:lvl6pPr marL="422041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6pPr>
            <a:lvl7pPr marL="844083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7pPr>
            <a:lvl8pPr marL="1266124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8pPr>
            <a:lvl9pPr marL="1688165" algn="l" rtl="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단계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지원사업 및 연계사업</a:t>
            </a:r>
            <a:endParaRPr lang="ko-KR" altLang="en-US" sz="2400" b="1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154C186-D0DA-470A-B049-B694FD4A2DB7}"/>
              </a:ext>
            </a:extLst>
          </p:cNvPr>
          <p:cNvSpPr/>
          <p:nvPr/>
        </p:nvSpPr>
        <p:spPr>
          <a:xfrm>
            <a:off x="610966" y="799084"/>
            <a:ext cx="5257178" cy="3256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1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단계 </a:t>
            </a:r>
            <a:r>
              <a:rPr lang="en-US" altLang="ko-KR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맞춤형 제조데이터 수집 및 활용전략수립</a:t>
            </a:r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50978ED-B0E1-429C-AAAB-1CD748C451F0}"/>
              </a:ext>
            </a:extLst>
          </p:cNvPr>
          <p:cNvSpPr/>
          <p:nvPr/>
        </p:nvSpPr>
        <p:spPr>
          <a:xfrm>
            <a:off x="467544" y="1412776"/>
            <a:ext cx="80648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554"/>
              </a:spcAft>
            </a:pPr>
            <a:r>
              <a:rPr lang="ko-KR" altLang="en-US" b="1" dirty="0"/>
              <a:t>□</a:t>
            </a:r>
            <a:r>
              <a:rPr lang="en-US" altLang="ko-KR" b="1" dirty="0"/>
              <a:t> </a:t>
            </a:r>
            <a:r>
              <a:rPr lang="ko-KR" altLang="en-US" b="1" dirty="0" smtClean="0"/>
              <a:t>맞춤형 제조데이터 수집 및 활용 컨설팅 지원</a:t>
            </a:r>
            <a:endParaRPr lang="en-US" altLang="ko-KR" b="1" dirty="0" smtClean="0"/>
          </a:p>
          <a:p>
            <a:pPr algn="l">
              <a:spcAft>
                <a:spcPts val="554"/>
              </a:spcAft>
            </a:pPr>
            <a:endParaRPr lang="en-US" altLang="ko-KR" sz="2000" b="1" dirty="0"/>
          </a:p>
          <a:p>
            <a:pPr algn="l">
              <a:spcAft>
                <a:spcPts val="554"/>
              </a:spcAft>
            </a:pPr>
            <a:r>
              <a:rPr lang="en-US" altLang="ko-KR" b="1" dirty="0" smtClean="0"/>
              <a:t>  (</a:t>
            </a:r>
            <a:r>
              <a:rPr lang="ko-KR" altLang="en-US" b="1" dirty="0"/>
              <a:t>제조데이터 </a:t>
            </a:r>
            <a:r>
              <a:rPr lang="ko-KR" altLang="en-US" b="1" dirty="0" smtClean="0"/>
              <a:t>활용 </a:t>
            </a:r>
            <a:r>
              <a:rPr lang="ko-KR" altLang="en-US" b="1" dirty="0"/>
              <a:t>컨설팅</a:t>
            </a:r>
            <a:r>
              <a:rPr lang="en-US" altLang="ko-KR" b="1" dirty="0" smtClean="0"/>
              <a:t>)</a:t>
            </a:r>
          </a:p>
          <a:p>
            <a:pPr marL="285750" indent="-285750" algn="l">
              <a:lnSpc>
                <a:spcPct val="150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제조경쟁력의 요소인 </a:t>
            </a:r>
            <a:r>
              <a:rPr lang="en-US" altLang="ko-KR" sz="1600" b="1" dirty="0" smtClean="0"/>
              <a:t>PQCD </a:t>
            </a:r>
            <a:r>
              <a:rPr lang="ko-KR" altLang="en-US" sz="1600" b="1" dirty="0" smtClean="0"/>
              <a:t>관점에서 필요한 데이터 수집</a:t>
            </a:r>
            <a:endParaRPr lang="en-US" altLang="ko-KR" sz="1600" b="1" dirty="0" smtClean="0"/>
          </a:p>
          <a:p>
            <a:pPr marL="285750" indent="-285750" algn="l">
              <a:lnSpc>
                <a:spcPct val="150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수집된 데이터를 기반으로 유효데이터를 선별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분석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활용 방안 컨설팅</a:t>
            </a:r>
            <a:endParaRPr lang="en-US" altLang="ko-KR" sz="1600" b="1" dirty="0" smtClean="0"/>
          </a:p>
          <a:p>
            <a:pPr marL="285750" indent="-285750" algn="l">
              <a:lnSpc>
                <a:spcPct val="150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사례 제공을 통한 사업의 방향성 제시</a:t>
            </a:r>
            <a:endParaRPr lang="en-US" altLang="ko-KR" sz="1600" b="1" dirty="0" smtClean="0"/>
          </a:p>
          <a:p>
            <a:pPr marL="285750" indent="-285750" algn="l">
              <a:lnSpc>
                <a:spcPct val="150000"/>
              </a:lnSpc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제조데이터 공유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거래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활용 방안 지원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40767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</a:spPr>
      <a:bodyPr wrap="square" rtlCol="0">
        <a:spAutoFit/>
      </a:bodyPr>
      <a:lstStyle>
        <a:defPPr algn="l">
          <a:defRPr sz="1600" b="1" dirty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89203</TotalTime>
  <Words>1702</Words>
  <Application>Microsoft Office PowerPoint</Application>
  <PresentationFormat>화면 슬라이드 쇼(4:3)</PresentationFormat>
  <Paragraphs>539</Paragraphs>
  <Slides>26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HY헤드라인M</vt:lpstr>
      <vt:lpstr>굴림</vt:lpstr>
      <vt:lpstr>맑은 고딕</vt:lpstr>
      <vt:lpstr>함초롬돋움</vt:lpstr>
      <vt:lpstr>함초롬바탕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gnict5</cp:lastModifiedBy>
  <cp:revision>3606</cp:revision>
  <cp:lastPrinted>2020-10-07T23:55:50Z</cp:lastPrinted>
  <dcterms:created xsi:type="dcterms:W3CDTF">2017-03-09T07:32:45Z</dcterms:created>
  <dcterms:modified xsi:type="dcterms:W3CDTF">2021-04-06T07:11:42Z</dcterms:modified>
</cp:coreProperties>
</file>